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70" r:id="rId3"/>
    <p:sldId id="272" r:id="rId4"/>
    <p:sldId id="273" r:id="rId5"/>
    <p:sldId id="274" r:id="rId6"/>
    <p:sldId id="275" r:id="rId7"/>
    <p:sldId id="276" r:id="rId8"/>
    <p:sldId id="271" r:id="rId9"/>
    <p:sldId id="324" r:id="rId10"/>
    <p:sldId id="325" r:id="rId11"/>
    <p:sldId id="326" r:id="rId12"/>
    <p:sldId id="327" r:id="rId13"/>
    <p:sldId id="329" r:id="rId14"/>
    <p:sldId id="328" r:id="rId15"/>
    <p:sldId id="330" r:id="rId16"/>
    <p:sldId id="267" r:id="rId17"/>
    <p:sldId id="332" r:id="rId18"/>
    <p:sldId id="333" r:id="rId19"/>
    <p:sldId id="334" r:id="rId20"/>
    <p:sldId id="335" r:id="rId21"/>
    <p:sldId id="336" r:id="rId22"/>
    <p:sldId id="338" r:id="rId23"/>
    <p:sldId id="339" r:id="rId24"/>
    <p:sldId id="337" r:id="rId25"/>
    <p:sldId id="342" r:id="rId26"/>
    <p:sldId id="344" r:id="rId27"/>
    <p:sldId id="345" r:id="rId28"/>
    <p:sldId id="346" r:id="rId29"/>
    <p:sldId id="362" r:id="rId30"/>
    <p:sldId id="343" r:id="rId31"/>
    <p:sldId id="348" r:id="rId32"/>
    <p:sldId id="349" r:id="rId33"/>
    <p:sldId id="350" r:id="rId34"/>
    <p:sldId id="351" r:id="rId35"/>
    <p:sldId id="353" r:id="rId36"/>
    <p:sldId id="352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47" r:id="rId46"/>
    <p:sldId id="369" r:id="rId47"/>
    <p:sldId id="363" r:id="rId48"/>
    <p:sldId id="364" r:id="rId49"/>
    <p:sldId id="365" r:id="rId50"/>
    <p:sldId id="367" r:id="rId51"/>
    <p:sldId id="380" r:id="rId52"/>
    <p:sldId id="381" r:id="rId53"/>
    <p:sldId id="368" r:id="rId54"/>
    <p:sldId id="323" r:id="rId55"/>
    <p:sldId id="370" r:id="rId56"/>
    <p:sldId id="373" r:id="rId57"/>
    <p:sldId id="372" r:id="rId58"/>
    <p:sldId id="371" r:id="rId59"/>
    <p:sldId id="374" r:id="rId60"/>
    <p:sldId id="375" r:id="rId61"/>
    <p:sldId id="376" r:id="rId62"/>
    <p:sldId id="379" r:id="rId63"/>
    <p:sldId id="378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64"/>
    <p:restoredTop sz="94580"/>
  </p:normalViewPr>
  <p:slideViewPr>
    <p:cSldViewPr snapToGrid="0" snapToObjects="1">
      <p:cViewPr>
        <p:scale>
          <a:sx n="89" d="100"/>
          <a:sy n="89" d="100"/>
        </p:scale>
        <p:origin x="123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9A8FD-0B87-C145-A314-4797F31BDEAB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304E0-BF91-204A-B572-B389DF090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13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4/8/19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 Play and Cooperate in Imperfect Information Game with </a:t>
            </a:r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Ng Argens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27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bidding bases are too complicated to generalize into fixed size input</a:t>
            </a:r>
          </a:p>
          <a:p>
            <a:endParaRPr lang="en-US" b="1" u="sng" dirty="0"/>
          </a:p>
          <a:p>
            <a:r>
              <a:rPr lang="en-US" dirty="0" smtClean="0"/>
              <a:t>Example</a:t>
            </a:r>
          </a:p>
          <a:p>
            <a:endParaRPr lang="en-US" b="1" u="sng" dirty="0"/>
          </a:p>
          <a:p>
            <a:pPr lvl="1"/>
            <a:r>
              <a:rPr lang="en-US" b="1" u="sng" dirty="0" smtClean="0"/>
              <a:t>2D:</a:t>
            </a:r>
            <a:r>
              <a:rPr lang="en-US" b="1" dirty="0" smtClean="0"/>
              <a:t>	Weak  (6+ Spades OR 6+ Hearts) OR Strong (Any 4441 OR 5440)</a:t>
            </a:r>
          </a:p>
          <a:p>
            <a:pPr lvl="1"/>
            <a:r>
              <a:rPr lang="en-US" b="1" u="sng" dirty="0" smtClean="0"/>
              <a:t>3N</a:t>
            </a:r>
            <a:r>
              <a:rPr lang="en-US" b="1" dirty="0" smtClean="0"/>
              <a:t>:	</a:t>
            </a:r>
            <a:r>
              <a:rPr lang="en-US" b="1" dirty="0" err="1" smtClean="0"/>
              <a:t>AKQxxxx</a:t>
            </a:r>
            <a:r>
              <a:rPr lang="en-US" b="1" dirty="0" smtClean="0"/>
              <a:t> + in Clubs OR Diamonds</a:t>
            </a:r>
          </a:p>
          <a:p>
            <a:pPr lvl="1"/>
            <a:r>
              <a:rPr lang="en-US" b="1" u="sng" dirty="0" smtClean="0"/>
              <a:t>2C</a:t>
            </a:r>
            <a:r>
              <a:rPr lang="en-US" b="1" dirty="0" smtClean="0"/>
              <a:t>:	22+ HCP OR 8.5 Winning Tricks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8906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Revised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Let agents bid freely and learn from the final contract</a:t>
            </a:r>
          </a:p>
          <a:p>
            <a:pPr>
              <a:buFont typeface="+mj-lt"/>
              <a:buAutoNum type="arabicPeriod"/>
            </a:pPr>
            <a:endParaRPr lang="en-US" b="1" u="sng" dirty="0"/>
          </a:p>
          <a:p>
            <a:pPr>
              <a:buFont typeface="+mj-lt"/>
              <a:buAutoNum type="arabicPeriod"/>
            </a:pPr>
            <a:r>
              <a:rPr lang="en-US" dirty="0" smtClean="0"/>
              <a:t>Collect the average hand/shape of each chosen bid</a:t>
            </a:r>
          </a:p>
        </p:txBody>
      </p:sp>
    </p:spTree>
    <p:extLst>
      <p:ext uri="{BB962C8B-B14F-4D97-AF65-F5344CB8AC3E}">
        <p14:creationId xmlns:p14="http://schemas.microsoft.com/office/powerpoint/2010/main" val="144754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Revised Plan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𝑆𝑡𝑎𝑡</m:t>
                      </m:r>
                      <m:r>
                        <a:rPr lang="en-US" sz="32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𝐵𝑖𝑑</m:t>
                          </m:r>
                        </m:e>
                      </m:d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𝑆𝑡𝑎𝑡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𝐵𝑖𝑑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 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𝜖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𝑆𝑡𝑎𝑡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(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𝐻𝑎𝑛𝑑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05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Revised Plan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𝑆𝑡𝑎𝑡</m:t>
                      </m:r>
                      <m:r>
                        <a:rPr lang="en-US" sz="32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𝐻𝑎𝑛𝑑</m:t>
                          </m:r>
                        </m:e>
                      </m:d>
                    </m:oMath>
                  </m:oMathPara>
                </a14:m>
                <a:endParaRPr lang="en-US" sz="3600" dirty="0" smtClean="0"/>
              </a:p>
              <a:p>
                <a:pPr marL="0" indent="0">
                  <a:buNone/>
                </a:pPr>
                <a:endParaRPr lang="en-US" sz="3600" dirty="0" smtClean="0"/>
              </a:p>
              <a:p>
                <a:pPr marL="0" indent="0">
                  <a:buNone/>
                </a:pPr>
                <a:r>
                  <a:rPr lang="en-US" dirty="0" smtClean="0"/>
                  <a:t># of Hearts, Clubs, Diamonds &amp; Spades	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[0, 13]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# of Aces, Kings, Queens, Jacks, Tens, Nines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6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[0,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4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# of SA, SK; HA, HK; DA, DK; CA, CK	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ℕ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8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[0,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56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Revised Plan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𝑆𝑡𝑎𝑡</m:t>
                      </m:r>
                      <m:r>
                        <a:rPr lang="en-US" sz="32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𝐵𝑖𝑑</m:t>
                          </m:r>
                        </m:e>
                      </m:d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←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𝑆𝑡𝑎𝑡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𝐵𝑖𝑑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 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𝜖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</m:t>
                          </m:r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𝑆𝑡𝑎𝑡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(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𝐻𝑎𝑛𝑑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 smtClean="0"/>
              </a:p>
              <a:p>
                <a:pPr marL="0" indent="0">
                  <a:buNone/>
                </a:pPr>
                <a:endParaRPr lang="en-US" sz="3600" dirty="0"/>
              </a:p>
              <a:p>
                <a:r>
                  <a:rPr lang="en-US" sz="1600" dirty="0" smtClean="0"/>
                  <a:t>Constantly updates to the latest bidding behavior of agents</a:t>
                </a:r>
              </a:p>
              <a:p>
                <a:endParaRPr lang="en-US" sz="1600" dirty="0" smtClean="0"/>
              </a:p>
              <a:p>
                <a:r>
                  <a:rPr lang="en-US" sz="1600" dirty="0" smtClean="0"/>
                  <a:t>No bias from human inputs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13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Revised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Let agents bid freely and learn from the final contract</a:t>
            </a:r>
          </a:p>
          <a:p>
            <a:pPr>
              <a:buFont typeface="+mj-lt"/>
              <a:buAutoNum type="arabicPeriod"/>
            </a:pPr>
            <a:endParaRPr lang="en-US" b="1" u="sng" dirty="0"/>
          </a:p>
          <a:p>
            <a:pPr>
              <a:buFont typeface="+mj-lt"/>
              <a:buAutoNum type="arabicPeriod"/>
            </a:pPr>
            <a:r>
              <a:rPr lang="en-US" dirty="0" smtClean="0"/>
              <a:t>Collect the average hand/shape of each chosen bid</a:t>
            </a:r>
          </a:p>
        </p:txBody>
      </p:sp>
    </p:spTree>
    <p:extLst>
      <p:ext uri="{BB962C8B-B14F-4D97-AF65-F5344CB8AC3E}">
        <p14:creationId xmlns:p14="http://schemas.microsoft.com/office/powerpoint/2010/main" val="73142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Regret Minimization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Is the basic algorithm in </a:t>
            </a:r>
            <a:r>
              <a:rPr lang="en-US" b="1" dirty="0" err="1" smtClean="0"/>
              <a:t>Libratus</a:t>
            </a:r>
            <a:r>
              <a:rPr lang="en-US" dirty="0" smtClean="0"/>
              <a:t> and </a:t>
            </a:r>
            <a:r>
              <a:rPr lang="en-US" b="1" dirty="0" err="1" smtClean="0"/>
              <a:t>Claudico</a:t>
            </a:r>
            <a:endParaRPr lang="en-US" b="1" dirty="0" smtClean="0"/>
          </a:p>
          <a:p>
            <a:endParaRPr lang="en-US" dirty="0"/>
          </a:p>
          <a:p>
            <a:r>
              <a:rPr lang="en-US" dirty="0" err="1" smtClean="0"/>
              <a:t>Libratus</a:t>
            </a:r>
            <a:endParaRPr lang="en-US" dirty="0" smtClean="0"/>
          </a:p>
          <a:p>
            <a:pPr lvl="1"/>
            <a:r>
              <a:rPr lang="en-US" dirty="0" smtClean="0"/>
              <a:t>Improved version of </a:t>
            </a:r>
            <a:r>
              <a:rPr lang="en-US" dirty="0" err="1" smtClean="0"/>
              <a:t>Claudico</a:t>
            </a:r>
            <a:endParaRPr lang="en-US" dirty="0" smtClean="0"/>
          </a:p>
          <a:p>
            <a:pPr lvl="1"/>
            <a:r>
              <a:rPr lang="en-US" dirty="0" smtClean="0"/>
              <a:t>Beats 4 profession human Texas </a:t>
            </a:r>
            <a:r>
              <a:rPr lang="en-US" dirty="0" err="1" smtClean="0"/>
              <a:t>Hold’em</a:t>
            </a:r>
            <a:r>
              <a:rPr lang="en-US" dirty="0" smtClean="0"/>
              <a:t> players</a:t>
            </a:r>
          </a:p>
          <a:p>
            <a:pPr lvl="1"/>
            <a:r>
              <a:rPr lang="en-US" dirty="0" smtClean="0"/>
              <a:t>Win-rate of 14.7 big blinds per 100 games</a:t>
            </a:r>
          </a:p>
          <a:p>
            <a:pPr lvl="1"/>
            <a:endParaRPr lang="en-US" dirty="0"/>
          </a:p>
          <a:p>
            <a:r>
              <a:rPr lang="en-US" dirty="0" smtClean="0"/>
              <a:t>Works well in incomplete information scenarios</a:t>
            </a:r>
          </a:p>
        </p:txBody>
      </p:sp>
    </p:spTree>
    <p:extLst>
      <p:ext uri="{BB962C8B-B14F-4D97-AF65-F5344CB8AC3E}">
        <p14:creationId xmlns:p14="http://schemas.microsoft.com/office/powerpoint/2010/main" val="16848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Emotion felt when a decision leads to unfavorable results</a:t>
            </a:r>
          </a:p>
          <a:p>
            <a:endParaRPr lang="en-US" dirty="0"/>
          </a:p>
          <a:p>
            <a:r>
              <a:rPr lang="en-US" dirty="0" smtClean="0"/>
              <a:t>Utility difference between more optimal actions and the chosen action (at certain state)</a:t>
            </a:r>
          </a:p>
        </p:txBody>
      </p:sp>
    </p:spTree>
    <p:extLst>
      <p:ext uri="{BB962C8B-B14F-4D97-AF65-F5344CB8AC3E}">
        <p14:creationId xmlns:p14="http://schemas.microsoft.com/office/powerpoint/2010/main" val="98394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Assume we are playing a game of rock-paper-scissors</a:t>
            </a:r>
          </a:p>
          <a:p>
            <a:pPr lvl="1"/>
            <a:r>
              <a:rPr lang="en-US" dirty="0" err="1" smtClean="0"/>
              <a:t>st.</a:t>
            </a:r>
            <a:r>
              <a:rPr lang="en-US" dirty="0" smtClean="0"/>
              <a:t> </a:t>
            </a:r>
            <a:r>
              <a:rPr lang="en-US" b="1" dirty="0" smtClean="0"/>
              <a:t>Rock</a:t>
            </a:r>
            <a:r>
              <a:rPr lang="en-US" dirty="0" smtClean="0"/>
              <a:t> beats </a:t>
            </a:r>
            <a:r>
              <a:rPr lang="en-US" b="1" dirty="0" smtClean="0"/>
              <a:t>Scissors</a:t>
            </a:r>
            <a:r>
              <a:rPr lang="en-US" dirty="0" smtClean="0"/>
              <a:t>; </a:t>
            </a:r>
            <a:r>
              <a:rPr lang="en-US" b="1" dirty="0" smtClean="0"/>
              <a:t>Scissors</a:t>
            </a:r>
            <a:r>
              <a:rPr lang="en-US" dirty="0" smtClean="0"/>
              <a:t> beats </a:t>
            </a:r>
            <a:r>
              <a:rPr lang="en-US" b="1" dirty="0" smtClean="0"/>
              <a:t>Paper</a:t>
            </a:r>
            <a:r>
              <a:rPr lang="en-US" dirty="0" smtClean="0"/>
              <a:t>; And </a:t>
            </a:r>
            <a:r>
              <a:rPr lang="en-US" b="1" dirty="0" smtClean="0"/>
              <a:t>Paper</a:t>
            </a:r>
            <a:r>
              <a:rPr lang="en-US" dirty="0" smtClean="0"/>
              <a:t> beats </a:t>
            </a:r>
            <a:r>
              <a:rPr lang="en-US" b="1" dirty="0" smtClean="0"/>
              <a:t>Rock</a:t>
            </a:r>
          </a:p>
          <a:p>
            <a:pPr lvl="1"/>
            <a:r>
              <a:rPr lang="en-US" dirty="0" smtClean="0"/>
              <a:t>Hence, the utility table is:</a:t>
            </a:r>
          </a:p>
          <a:p>
            <a:pPr lvl="1"/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48171"/>
              </p:ext>
            </p:extLst>
          </p:nvPr>
        </p:nvGraphicFramePr>
        <p:xfrm>
          <a:off x="2755900" y="4040542"/>
          <a:ext cx="5760000" cy="146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0000"/>
                <a:gridCol w="1440000"/>
                <a:gridCol w="1440000"/>
                <a:gridCol w="1440000"/>
              </a:tblGrid>
              <a:tr h="36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Scissors</a:t>
                      </a:r>
                      <a:endParaRPr lang="en-US" dirty="0"/>
                    </a:p>
                  </a:txBody>
                  <a:tcPr/>
                </a:tc>
              </a:tr>
              <a:tr h="367200">
                <a:tc>
                  <a:txBody>
                    <a:bodyPr/>
                    <a:lstStyle/>
                    <a:p>
                      <a:r>
                        <a:rPr lang="en-US" dirty="0" smtClean="0"/>
                        <a:t>Rock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67200">
                <a:tc>
                  <a:txBody>
                    <a:bodyPr/>
                    <a:lstStyle/>
                    <a:p>
                      <a:r>
                        <a:rPr lang="en-US" dirty="0" smtClean="0"/>
                        <a:t>Paper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67200">
                <a:tc>
                  <a:txBody>
                    <a:bodyPr/>
                    <a:lstStyle/>
                    <a:p>
                      <a:r>
                        <a:rPr lang="en-US" dirty="0" smtClean="0"/>
                        <a:t>Scissors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836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In one game, we played </a:t>
            </a:r>
            <a:r>
              <a:rPr lang="en-US" b="1" dirty="0" smtClean="0"/>
              <a:t>Rock</a:t>
            </a:r>
          </a:p>
          <a:p>
            <a:r>
              <a:rPr lang="en-US" dirty="0" smtClean="0"/>
              <a:t>Opponent played </a:t>
            </a:r>
            <a:r>
              <a:rPr lang="en-US" b="1" dirty="0" smtClean="0"/>
              <a:t>Paper</a:t>
            </a:r>
          </a:p>
          <a:p>
            <a:endParaRPr lang="en-US" b="1" dirty="0"/>
          </a:p>
          <a:p>
            <a:r>
              <a:rPr lang="en-US" dirty="0" smtClean="0"/>
              <a:t>Hence,</a:t>
            </a:r>
          </a:p>
          <a:p>
            <a:r>
              <a:rPr lang="en-US" dirty="0" smtClean="0"/>
              <a:t>Regret (Scissors) = 1</a:t>
            </a:r>
            <a:r>
              <a:rPr lang="en-US" dirty="0"/>
              <a:t>-</a:t>
            </a:r>
            <a:r>
              <a:rPr lang="en-US" dirty="0" smtClean="0"/>
              <a:t> (-1) = 2</a:t>
            </a:r>
          </a:p>
          <a:p>
            <a:r>
              <a:rPr lang="en-US" dirty="0" smtClean="0"/>
              <a:t>Regret (Paper) = 0 - (-1) = 1</a:t>
            </a: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742185"/>
              </p:ext>
            </p:extLst>
          </p:nvPr>
        </p:nvGraphicFramePr>
        <p:xfrm>
          <a:off x="5397500" y="2992966"/>
          <a:ext cx="5760000" cy="146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0000"/>
                <a:gridCol w="1440000"/>
                <a:gridCol w="1440000"/>
                <a:gridCol w="1440000"/>
              </a:tblGrid>
              <a:tr h="36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Scissors</a:t>
                      </a:r>
                      <a:endParaRPr lang="en-US" dirty="0"/>
                    </a:p>
                  </a:txBody>
                  <a:tcPr/>
                </a:tc>
              </a:tr>
              <a:tr h="367200">
                <a:tc>
                  <a:txBody>
                    <a:bodyPr/>
                    <a:lstStyle/>
                    <a:p>
                      <a:r>
                        <a:rPr lang="en-US" dirty="0" smtClean="0"/>
                        <a:t>Rock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67200">
                <a:tc>
                  <a:txBody>
                    <a:bodyPr/>
                    <a:lstStyle/>
                    <a:p>
                      <a:r>
                        <a:rPr lang="en-US" dirty="0" smtClean="0"/>
                        <a:t>Paper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67200">
                <a:tc>
                  <a:txBody>
                    <a:bodyPr/>
                    <a:lstStyle/>
                    <a:p>
                      <a:r>
                        <a:rPr lang="en-US" dirty="0" smtClean="0"/>
                        <a:t>Scissors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4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07113"/>
          </a:xfrm>
        </p:spPr>
        <p:txBody>
          <a:bodyPr>
            <a:normAutofit/>
          </a:bodyPr>
          <a:lstStyle/>
          <a:p>
            <a:r>
              <a:rPr lang="en-US" dirty="0" smtClean="0"/>
              <a:t>To use RL in the </a:t>
            </a:r>
            <a:r>
              <a:rPr lang="en-US" b="1" u="sng" dirty="0" smtClean="0"/>
              <a:t>bidding phase</a:t>
            </a:r>
            <a:r>
              <a:rPr lang="en-US" b="1" dirty="0" smtClean="0"/>
              <a:t> </a:t>
            </a:r>
            <a:r>
              <a:rPr lang="en-US" dirty="0" smtClean="0"/>
              <a:t>of Bridge</a:t>
            </a:r>
          </a:p>
          <a:p>
            <a:pPr lvl="1"/>
            <a:r>
              <a:rPr lang="en-US" dirty="0" smtClean="0"/>
              <a:t>Cooperative</a:t>
            </a:r>
          </a:p>
          <a:p>
            <a:pPr lvl="1"/>
            <a:r>
              <a:rPr lang="en-US" dirty="0" smtClean="0"/>
              <a:t>Imperfect information</a:t>
            </a:r>
          </a:p>
          <a:p>
            <a:pPr lvl="1"/>
            <a:r>
              <a:rPr lang="en-US" dirty="0" smtClean="0"/>
              <a:t>Par Value</a:t>
            </a:r>
          </a:p>
          <a:p>
            <a:endParaRPr lang="en-US" dirty="0"/>
          </a:p>
          <a:p>
            <a:r>
              <a:rPr lang="en-US" dirty="0" smtClean="0"/>
              <a:t>Bridge</a:t>
            </a:r>
          </a:p>
          <a:p>
            <a:pPr lvl="1"/>
            <a:r>
              <a:rPr lang="en-US" dirty="0" smtClean="0"/>
              <a:t>Players form pairs of two</a:t>
            </a:r>
          </a:p>
          <a:p>
            <a:pPr lvl="1"/>
            <a:r>
              <a:rPr lang="en-US" dirty="0" smtClean="0"/>
              <a:t>Players hold 13 cards, known only to oneself</a:t>
            </a:r>
          </a:p>
          <a:p>
            <a:pPr lvl="1"/>
            <a:r>
              <a:rPr lang="en-US" dirty="0" smtClean="0"/>
              <a:t>Bids to show information (transparent to partner and opponent)</a:t>
            </a:r>
          </a:p>
          <a:p>
            <a:pPr lvl="1"/>
            <a:r>
              <a:rPr lang="en-US" dirty="0" smtClean="0"/>
              <a:t>To land a contract with greatest EV to the pair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937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n-US" dirty="0" smtClean="0"/>
                  <a:t>Then by playing a strategy that minimizes average regret,</a:t>
                </a:r>
              </a:p>
              <a:p>
                <a:endParaRPr lang="en-US" dirty="0"/>
              </a:p>
              <a:p>
                <a:r>
                  <a:rPr lang="en-US" dirty="0" smtClean="0"/>
                  <a:t>For example,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𝐴𝑐𝑡𝑖𝑜𝑛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𝑅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𝐴𝑐𝑡𝑖𝑜𝑛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800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𝑅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(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𝐴𝑐𝑡𝑖𝑜𝑛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 smtClean="0"/>
              </a:p>
              <a:p>
                <a:endParaRPr lang="en-US" sz="1600" dirty="0" smtClean="0"/>
              </a:p>
              <a:p>
                <a:r>
                  <a:rPr lang="en-US" sz="1600" dirty="0" smtClean="0"/>
                  <a:t>We maximize our expected utility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343900" y="6401837"/>
            <a:ext cx="3682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Reference: https://</a:t>
            </a:r>
            <a:r>
              <a:rPr lang="en-US" sz="1100" dirty="0" err="1"/>
              <a:t>zhuanlan.zhihu.com</a:t>
            </a:r>
            <a:r>
              <a:rPr lang="en-US" sz="1100" dirty="0"/>
              <a:t>/p/30438383</a:t>
            </a:r>
          </a:p>
        </p:txBody>
      </p:sp>
    </p:spTree>
    <p:extLst>
      <p:ext uri="{BB962C8B-B14F-4D97-AF65-F5344CB8AC3E}">
        <p14:creationId xmlns:p14="http://schemas.microsoft.com/office/powerpoint/2010/main" val="2223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n-US" dirty="0" smtClean="0"/>
                  <a:t>In zero-sum two-player game</a:t>
                </a:r>
              </a:p>
              <a:p>
                <a:endParaRPr lang="en-US" dirty="0"/>
              </a:p>
              <a:p>
                <a:r>
                  <a:rPr lang="en-US" dirty="0" smtClean="0"/>
                  <a:t>When both players have an average overall regret &lt;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1600" dirty="0" smtClean="0"/>
                  <a:t> at time T</a:t>
                </a:r>
              </a:p>
              <a:p>
                <a:endParaRPr lang="en-US" sz="1600" dirty="0"/>
              </a:p>
              <a:p>
                <a:r>
                  <a:rPr lang="en-US" dirty="0" smtClean="0"/>
                  <a:t>The pair of strategy is a 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dirty="0" smtClean="0"/>
                  <a:t> - Nash Equilibrium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099311" y="6401713"/>
            <a:ext cx="50545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Reference: </a:t>
            </a:r>
            <a:r>
              <a:rPr lang="en-US" sz="1100" dirty="0" smtClean="0"/>
              <a:t>	Regret Minimization in Game with Incomplete Information</a:t>
            </a:r>
          </a:p>
          <a:p>
            <a:r>
              <a:rPr lang="en-US" sz="1100" dirty="0"/>
              <a:t>	</a:t>
            </a:r>
            <a:r>
              <a:rPr lang="en-US" sz="1100" dirty="0" smtClean="0"/>
              <a:t>	(</a:t>
            </a:r>
            <a:r>
              <a:rPr lang="en-US" sz="1100" dirty="0" err="1" smtClean="0"/>
              <a:t>Zinkevichh</a:t>
            </a:r>
            <a:r>
              <a:rPr lang="en-US" sz="1100" dirty="0" smtClean="0"/>
              <a:t>, M., </a:t>
            </a:r>
            <a:r>
              <a:rPr lang="en-US" sz="1100" dirty="0" err="1" smtClean="0"/>
              <a:t>Johanson</a:t>
            </a:r>
            <a:r>
              <a:rPr lang="en-US" sz="1100" dirty="0" smtClean="0"/>
              <a:t>, M., Bowling, .,</a:t>
            </a:r>
            <a:r>
              <a:rPr lang="en-US" sz="1100" dirty="0" err="1" smtClean="0"/>
              <a:t>PiccioneC</a:t>
            </a:r>
            <a:r>
              <a:rPr lang="en-US" sz="1100" dirty="0" smtClean="0"/>
              <a:t>., 2007)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676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Counterfactual Regret 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GB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GB" i="1">
                            <a:latin typeface="Cambria Math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n-GB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charset="0"/>
                          </a:rPr>
                          <m:t>𝐼</m:t>
                        </m:r>
                        <m:r>
                          <a:rPr lang="en-GB" i="1">
                            <a:latin typeface="Cambria Math" charset="0"/>
                          </a:rPr>
                          <m:t>, </m:t>
                        </m:r>
                        <m:r>
                          <a:rPr lang="en-GB" i="1">
                            <a:latin typeface="Cambria Math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n-US" dirty="0" smtClean="0"/>
                  <a:t>To tackle incomplete information games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Defined as the average difference in </a:t>
                </a:r>
                <a:r>
                  <a:rPr lang="en-US" b="1" i="1" dirty="0" smtClean="0"/>
                  <a:t>counterfactual utility</a:t>
                </a:r>
                <a:r>
                  <a:rPr lang="en-US" dirty="0" smtClean="0"/>
                  <a:t> for not choosing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 smtClean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 smtClean="0"/>
                  <a:t>, given information </a:t>
                </a:r>
                <a:r>
                  <a:rPr lang="en-US" dirty="0"/>
                  <a:t>s</a:t>
                </a:r>
                <a:r>
                  <a:rPr lang="en-US" dirty="0" smtClean="0"/>
                  <a:t>et</a:t>
                </a:r>
                <a:r>
                  <a:rPr lang="en-GB" dirty="0" smtClean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𝐼</m:t>
                    </m:r>
                  </m:oMath>
                </a14:m>
                <a:r>
                  <a:rPr lang="en-US" dirty="0" smtClean="0"/>
                  <a:t> and strategy </a:t>
                </a:r>
                <a14:m>
                  <m:oMath xmlns:m="http://schemas.openxmlformats.org/officeDocument/2006/math">
                    <m:r>
                      <a:rPr lang="en-GB" i="1"/>
                      <m:t>𝜋</m:t>
                    </m:r>
                  </m:oMath>
                </a14:m>
                <a:r>
                  <a:rPr lang="en-GB" dirty="0">
                    <a:effectLst/>
                  </a:rPr>
                  <a:t> </a:t>
                </a:r>
                <a:r>
                  <a:rPr lang="en-GB" dirty="0" smtClean="0">
                    <a:effectLst/>
                  </a:rPr>
                  <a:t>, had player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charset="0"/>
                      </a:rPr>
                      <m:t>𝑖</m:t>
                    </m:r>
                  </m:oMath>
                </a14:m>
                <a:r>
                  <a:rPr lang="en-GB" dirty="0" smtClean="0">
                    <a:effectLst/>
                  </a:rPr>
                  <a:t> tried to reach information set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𝐼</m:t>
                    </m:r>
                  </m:oMath>
                </a14:m>
                <a:endParaRPr lang="en-GB" dirty="0" smtClean="0">
                  <a:effectLst/>
                </a:endParaRP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/>
                          </m:ctrlPr>
                        </m:sSubSupPr>
                        <m:e>
                          <m:r>
                            <a:rPr lang="en-GB" i="1"/>
                            <m:t>𝑅</m:t>
                          </m:r>
                        </m:e>
                        <m:sub>
                          <m:r>
                            <a:rPr lang="en-GB" i="1"/>
                            <m:t>𝑖</m:t>
                          </m:r>
                        </m:sub>
                        <m:sup>
                          <m:r>
                            <a:rPr lang="en-GB" i="1"/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GB" i="1"/>
                          </m:ctrlPr>
                        </m:dPr>
                        <m:e>
                          <m:r>
                            <a:rPr lang="en-GB" i="1"/>
                            <m:t>𝐼</m:t>
                          </m:r>
                          <m:r>
                            <a:rPr lang="en-GB" i="1"/>
                            <m:t>, </m:t>
                          </m:r>
                          <m:r>
                            <a:rPr lang="en-GB" i="1"/>
                            <m:t>𝑎</m:t>
                          </m:r>
                        </m:e>
                      </m:d>
                      <m:r>
                        <a:rPr lang="en-GB" i="1"/>
                        <m:t>=</m:t>
                      </m:r>
                      <m:f>
                        <m:fPr>
                          <m:ctrlPr>
                            <a:rPr lang="en-GB" i="1"/>
                          </m:ctrlPr>
                        </m:fPr>
                        <m:num>
                          <m:r>
                            <a:rPr lang="en-GB" i="1"/>
                            <m:t>1</m:t>
                          </m:r>
                        </m:num>
                        <m:den>
                          <m:r>
                            <a:rPr lang="en-GB" i="1"/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GB" i="1"/>
                          </m:ctrlPr>
                        </m:naryPr>
                        <m:sub>
                          <m:r>
                            <a:rPr lang="en-GB" i="1"/>
                            <m:t>𝑡</m:t>
                          </m:r>
                          <m:r>
                            <a:rPr lang="en-GB" i="1"/>
                            <m:t>=1</m:t>
                          </m:r>
                        </m:sub>
                        <m:sup>
                          <m:r>
                            <a:rPr lang="en-GB" i="1"/>
                            <m:t>𝑇</m:t>
                          </m:r>
                        </m:sup>
                        <m:e>
                          <m:sSubSup>
                            <m:sSubSupPr>
                              <m:ctrlPr>
                                <a:rPr lang="en-GB" i="1"/>
                              </m:ctrlPr>
                            </m:sSubSupPr>
                            <m:e>
                              <m:r>
                                <a:rPr lang="en-GB" i="1"/>
                                <m:t>𝑝</m:t>
                              </m:r>
                            </m:e>
                            <m:sub>
                              <m:r>
                                <a:rPr lang="en-GB" i="1"/>
                                <m:t>−</m:t>
                              </m:r>
                              <m:r>
                                <a:rPr lang="en-GB" i="1"/>
                                <m:t>𝑖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GB" i="1"/>
                                  </m:ctrlPr>
                                </m:sSupPr>
                                <m:e>
                                  <m:r>
                                    <a:rPr lang="en-GB" i="1"/>
                                    <m:t>𝜋</m:t>
                                  </m:r>
                                </m:e>
                                <m:sup>
                                  <m:r>
                                    <a:rPr lang="en-GB" i="1"/>
                                    <m:t>𝑡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GB" i="1"/>
                            <m:t>(</m:t>
                          </m:r>
                          <m:r>
                            <a:rPr lang="en-GB" i="1"/>
                            <m:t>𝐼</m:t>
                          </m:r>
                          <m:r>
                            <a:rPr lang="en-GB" i="1"/>
                            <m:t>)(</m:t>
                          </m:r>
                          <m:sSub>
                            <m:sSubPr>
                              <m:ctrlPr>
                                <a:rPr lang="en-GB" i="1"/>
                              </m:ctrlPr>
                            </m:sSubPr>
                            <m:e>
                              <m:r>
                                <a:rPr lang="en-GB" i="1"/>
                                <m:t>𝑢</m:t>
                              </m:r>
                            </m:e>
                            <m:sub>
                              <m:r>
                                <a:rPr lang="en-GB" i="1"/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/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GB" i="1"/>
                                      </m:ctrlPr>
                                    </m:sSupPr>
                                    <m:e>
                                      <m:r>
                                        <a:rPr lang="en-GB" i="1"/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GB" i="1"/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GB" i="1"/>
                                    <m:t>|</m:t>
                                  </m:r>
                                </m:e>
                                <m:sub>
                                  <m:r>
                                    <a:rPr lang="en-GB" i="1"/>
                                    <m:t>𝐼</m:t>
                                  </m:r>
                                  <m:r>
                                    <a:rPr lang="en-GB" i="1"/>
                                    <m:t>→</m:t>
                                  </m:r>
                                  <m:r>
                                    <a:rPr lang="en-GB" i="1"/>
                                    <m:t>𝑎</m:t>
                                  </m:r>
                                </m:sub>
                              </m:sSub>
                              <m:r>
                                <a:rPr lang="en-GB" i="1"/>
                                <m:t>, </m:t>
                              </m:r>
                              <m:r>
                                <a:rPr lang="en-GB" i="1"/>
                                <m:t>𝐼</m:t>
                              </m:r>
                            </m:e>
                          </m:d>
                          <m:r>
                            <a:rPr lang="en-GB" i="1"/>
                            <m:t>− </m:t>
                          </m:r>
                          <m:sSub>
                            <m:sSubPr>
                              <m:ctrlPr>
                                <a:rPr lang="en-GB" i="1"/>
                              </m:ctrlPr>
                            </m:sSubPr>
                            <m:e>
                              <m:r>
                                <a:rPr lang="en-GB" i="1"/>
                                <m:t>𝑢</m:t>
                              </m:r>
                            </m:e>
                            <m:sub>
                              <m:r>
                                <a:rPr lang="en-GB" i="1"/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/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/>
                                  </m:ctrlPr>
                                </m:sSupPr>
                                <m:e>
                                  <m:r>
                                    <a:rPr lang="en-GB" i="1"/>
                                    <m:t>𝜋</m:t>
                                  </m:r>
                                </m:e>
                                <m:sup>
                                  <m:r>
                                    <a:rPr lang="en-GB" i="1"/>
                                    <m:t>𝑡</m:t>
                                  </m:r>
                                </m:sup>
                              </m:sSup>
                              <m:r>
                                <a:rPr lang="en-GB" i="1"/>
                                <m:t>,</m:t>
                              </m:r>
                              <m:r>
                                <a:rPr lang="en-GB" i="1"/>
                                <m:t>𝐼</m:t>
                              </m:r>
                            </m:e>
                          </m:d>
                          <m:r>
                            <a:rPr lang="en-GB" i="1"/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099311" y="6401713"/>
            <a:ext cx="50545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Reference: </a:t>
            </a:r>
            <a:r>
              <a:rPr lang="en-US" sz="1100" dirty="0" smtClean="0"/>
              <a:t>	Regret Minimization in Game with Incomplete Information</a:t>
            </a:r>
          </a:p>
          <a:p>
            <a:r>
              <a:rPr lang="en-US" sz="1100" dirty="0"/>
              <a:t>	</a:t>
            </a:r>
            <a:r>
              <a:rPr lang="en-US" sz="1100" dirty="0" smtClean="0"/>
              <a:t>	(</a:t>
            </a:r>
            <a:r>
              <a:rPr lang="en-US" sz="1100" dirty="0" err="1" smtClean="0"/>
              <a:t>Zinkevichh</a:t>
            </a:r>
            <a:r>
              <a:rPr lang="en-US" sz="1100" dirty="0" smtClean="0"/>
              <a:t>, M., </a:t>
            </a:r>
            <a:r>
              <a:rPr lang="en-US" sz="1100" dirty="0" err="1" smtClean="0"/>
              <a:t>Johanson</a:t>
            </a:r>
            <a:r>
              <a:rPr lang="en-US" sz="1100" dirty="0" smtClean="0"/>
              <a:t>, M., Bowling, .,</a:t>
            </a:r>
            <a:r>
              <a:rPr lang="en-US" sz="1100" dirty="0" err="1" smtClean="0"/>
              <a:t>PiccioneC</a:t>
            </a:r>
            <a:r>
              <a:rPr lang="en-US" sz="1100" dirty="0" smtClean="0"/>
              <a:t>., 2007)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5205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Counterfactual Utility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/>
                        </m:ctrlPr>
                      </m:sSubPr>
                      <m:e>
                        <m:r>
                          <a:rPr lang="en-GB" i="1"/>
                          <m:t>𝑢</m:t>
                        </m:r>
                      </m:e>
                      <m:sub>
                        <m:r>
                          <a:rPr lang="en-GB" i="1"/>
                          <m:t>𝑖</m:t>
                        </m:r>
                      </m:sub>
                    </m:sSub>
                    <m:d>
                      <m:dPr>
                        <m:ctrlPr>
                          <a:rPr lang="en-GB" i="1"/>
                        </m:ctrlPr>
                      </m:dPr>
                      <m:e>
                        <m:r>
                          <a:rPr lang="en-GB" i="1"/>
                          <m:t>𝜋</m:t>
                        </m:r>
                        <m:r>
                          <a:rPr lang="en-GB" i="1"/>
                          <m:t>,</m:t>
                        </m:r>
                        <m:r>
                          <a:rPr lang="en-GB" i="1"/>
                          <m:t>𝐼</m:t>
                        </m:r>
                      </m:e>
                    </m:d>
                  </m:oMath>
                </a14:m>
                <a:r>
                  <a:rPr lang="en-GB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en-US" dirty="0" smtClean="0"/>
                  <a:t>Expected utility of information set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𝐼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given players follow strategy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𝜋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It is calculated from the expected utility of the states, or histories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 smtClean="0"/>
                  <a:t> and the probabilities that the current histories are actually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dirty="0" smtClean="0"/>
                  <a:t>, given </a:t>
                </a:r>
                <a:r>
                  <a:rPr lang="en-US" dirty="0"/>
                  <a:t>information set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</a:rPr>
                      <m:t>𝐼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/>
                        </m:ctrlPr>
                      </m:sSubPr>
                      <m:e>
                        <m:r>
                          <a:rPr lang="en-GB" sz="2400" i="1"/>
                          <m:t>𝑢</m:t>
                        </m:r>
                      </m:e>
                      <m:sub>
                        <m:r>
                          <a:rPr lang="en-GB" sz="2400" i="1"/>
                          <m:t>𝑖</m:t>
                        </m:r>
                      </m:sub>
                    </m:sSub>
                    <m:d>
                      <m:dPr>
                        <m:ctrlPr>
                          <a:rPr lang="en-GB" sz="2400" i="1"/>
                        </m:ctrlPr>
                      </m:dPr>
                      <m:e>
                        <m:r>
                          <a:rPr lang="en-GB" sz="2400" i="1"/>
                          <m:t>𝜋</m:t>
                        </m:r>
                        <m:r>
                          <a:rPr lang="en-GB" sz="2400" i="1"/>
                          <m:t>,</m:t>
                        </m:r>
                        <m:r>
                          <a:rPr lang="en-GB" sz="2400" i="1"/>
                          <m:t>𝐼</m:t>
                        </m:r>
                      </m:e>
                    </m:d>
                    <m:r>
                      <m:rPr>
                        <m:aln/>
                      </m:rPr>
                      <a:rPr lang="en-GB" sz="2400" i="1"/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GB" sz="2400" i="1"/>
                        </m:ctrlPr>
                      </m:naryPr>
                      <m:sub>
                        <m:sSup>
                          <m:sSupPr>
                            <m:ctrlPr>
                              <a:rPr lang="en-GB" sz="2400" i="1"/>
                            </m:ctrlPr>
                          </m:sSupPr>
                          <m:e>
                            <m:r>
                              <a:rPr lang="en-GB" sz="2400" i="1"/>
                              <m:t>h</m:t>
                            </m:r>
                          </m:e>
                          <m:sup>
                            <m:r>
                              <a:rPr lang="en-GB" sz="2400" i="1"/>
                              <m:t>′</m:t>
                            </m:r>
                          </m:sup>
                        </m:sSup>
                        <m:r>
                          <a:rPr lang="en-GB" sz="2400" i="1"/>
                          <m:t>∈</m:t>
                        </m:r>
                        <m:r>
                          <a:rPr lang="en-GB" sz="2400" i="1"/>
                          <m:t>𝑍</m:t>
                        </m:r>
                      </m:sub>
                      <m:sup/>
                      <m:e>
                        <m:f>
                          <m:fPr>
                            <m:ctrlPr>
                              <a:rPr lang="en-GB" sz="2400" i="1"/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2400" i="1"/>
                                </m:ctrlPr>
                              </m:sSupPr>
                              <m:e>
                                <m:r>
                                  <a:rPr lang="en-GB" sz="2400" i="1"/>
                                  <m:t>𝑝</m:t>
                                </m:r>
                              </m:e>
                              <m:sup>
                                <m:r>
                                  <a:rPr lang="en-GB" sz="2400" i="1"/>
                                  <m:t>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sz="2400" i="1"/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2400" i="1"/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GB" sz="2400" i="1"/>
                                      <m:t>∩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GB" sz="2400" i="1"/>
                                      <m:t>h</m:t>
                                    </m:r>
                                  </m:e>
                                  <m:sup>
                                    <m:r>
                                      <a:rPr lang="en-GB" sz="2400" i="1"/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sSub>
                              <m:sSubPr>
                                <m:ctrlPr>
                                  <a:rPr lang="en-GB" sz="2400" i="1"/>
                                </m:ctrlPr>
                              </m:sSubPr>
                              <m:e>
                                <m:r>
                                  <a:rPr lang="en-GB" sz="2400" i="1"/>
                                  <m:t>𝑢</m:t>
                                </m:r>
                              </m:e>
                              <m:sub>
                                <m:r>
                                  <a:rPr lang="en-GB" sz="2400" i="1"/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2400" i="1"/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2400" i="1"/>
                                    </m:ctrlPr>
                                  </m:sSupPr>
                                  <m:e>
                                    <m:r>
                                      <a:rPr lang="en-GB" sz="2400" i="1"/>
                                      <m:t>h</m:t>
                                    </m:r>
                                  </m:e>
                                  <m:sup>
                                    <m:r>
                                      <a:rPr lang="en-GB" sz="2400" i="1"/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GB" sz="2400" i="1"/>
                                </m:ctrlPr>
                              </m:sSupPr>
                              <m:e>
                                <m:r>
                                  <a:rPr lang="en-GB" sz="2400" i="1"/>
                                  <m:t>𝑝</m:t>
                                </m:r>
                              </m:e>
                              <m:sup>
                                <m:r>
                                  <a:rPr lang="en-GB" sz="2400" i="1"/>
                                  <m:t>𝜋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sz="2400" i="1"/>
                                </m:ctrlPr>
                              </m:dPr>
                              <m:e>
                                <m:r>
                                  <a:rPr lang="en-GB" sz="2400" i="1"/>
                                  <m:t>𝐼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aln/>
                      </m:rPr>
                      <a:rPr lang="en-GB" sz="2400" i="1"/>
                      <m:t>=</m:t>
                    </m:r>
                    <m:f>
                      <m:fPr>
                        <m:ctrlPr>
                          <a:rPr lang="en-GB" sz="2400" i="1"/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GB" sz="2400" i="1"/>
                            </m:ctrlPr>
                          </m:naryPr>
                          <m:sub>
                            <m:r>
                              <a:rPr lang="en-GB" sz="2400" i="1"/>
                              <m:t>h</m:t>
                            </m:r>
                            <m:r>
                              <a:rPr lang="en-GB" sz="2400" i="1"/>
                              <m:t> ∈ </m:t>
                            </m:r>
                            <m:r>
                              <a:rPr lang="en-GB" sz="2400" i="1"/>
                              <m:t>𝐼</m:t>
                            </m:r>
                            <m:r>
                              <a:rPr lang="en-GB" sz="2400" i="1"/>
                              <m:t>,  </m:t>
                            </m:r>
                            <m:sSup>
                              <m:sSupPr>
                                <m:ctrlPr>
                                  <a:rPr lang="en-GB" sz="2400" i="1"/>
                                </m:ctrlPr>
                              </m:sSupPr>
                              <m:e>
                                <m:r>
                                  <a:rPr lang="en-GB" sz="2400" i="1"/>
                                  <m:t>h</m:t>
                                </m:r>
                              </m:e>
                              <m:sup>
                                <m:r>
                                  <a:rPr lang="en-GB" sz="2400" i="1"/>
                                  <m:t>′</m:t>
                                </m:r>
                              </m:sup>
                            </m:sSup>
                            <m:r>
                              <a:rPr lang="en-GB" sz="2400" i="1"/>
                              <m:t>∈</m:t>
                            </m:r>
                            <m:r>
                              <a:rPr lang="en-GB" sz="2400" i="1"/>
                              <m:t>𝑍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sz="2400" i="1"/>
                                </m:ctrlPr>
                              </m:sSubSupPr>
                              <m:e>
                                <m:r>
                                  <a:rPr lang="en-GB" sz="2400" i="1"/>
                                  <m:t>𝑝</m:t>
                                </m:r>
                              </m:e>
                              <m:sub>
                                <m:r>
                                  <a:rPr lang="en-GB" sz="2400" i="1"/>
                                  <m:t>−</m:t>
                                </m:r>
                                <m:r>
                                  <a:rPr lang="en-GB" sz="2400" i="1"/>
                                  <m:t>𝑖</m:t>
                                </m:r>
                              </m:sub>
                              <m:sup>
                                <m:r>
                                  <a:rPr lang="en-GB" sz="2400" i="1"/>
                                  <m:t>𝜋</m:t>
                                </m:r>
                              </m:sup>
                            </m:sSubSup>
                            <m:r>
                              <a:rPr lang="en-GB" sz="2400" i="1"/>
                              <m:t>(</m:t>
                            </m:r>
                            <m:r>
                              <a:rPr lang="en-GB" sz="2400" i="1"/>
                              <m:t>h</m:t>
                            </m:r>
                            <m:r>
                              <a:rPr lang="en-GB" sz="2400" i="1"/>
                              <m:t>)</m:t>
                            </m:r>
                            <m:sSup>
                              <m:sSupPr>
                                <m:ctrlPr>
                                  <a:rPr lang="en-GB" sz="2400" i="1"/>
                                </m:ctrlPr>
                              </m:sSupPr>
                              <m:e>
                                <m:r>
                                  <a:rPr lang="en-GB" sz="2400" i="1"/>
                                  <m:t>𝑝</m:t>
                                </m:r>
                              </m:e>
                              <m:sup>
                                <m:r>
                                  <a:rPr lang="en-GB" sz="2400" i="1"/>
                                  <m:t>𝜋</m:t>
                                </m:r>
                              </m:sup>
                            </m:sSup>
                            <m:r>
                              <a:rPr lang="en-GB" sz="2400" i="1"/>
                              <m:t>(</m:t>
                            </m:r>
                            <m:r>
                              <a:rPr lang="en-GB" sz="2400" i="1"/>
                              <m:t>h</m:t>
                            </m:r>
                            <m:r>
                              <a:rPr lang="en-GB" sz="2400" i="1"/>
                              <m:t>,</m:t>
                            </m:r>
                            <m:sSup>
                              <m:sSupPr>
                                <m:ctrlPr>
                                  <a:rPr lang="en-GB" sz="2400" i="1"/>
                                </m:ctrlPr>
                              </m:sSupPr>
                              <m:e>
                                <m:r>
                                  <a:rPr lang="en-GB" sz="2400" i="1"/>
                                  <m:t>h</m:t>
                                </m:r>
                              </m:e>
                              <m:sup>
                                <m:r>
                                  <a:rPr lang="en-GB" sz="2400" i="1"/>
                                  <m:t>′</m:t>
                                </m:r>
                              </m:sup>
                            </m:sSup>
                            <m:r>
                              <a:rPr lang="en-GB" sz="2400" i="1"/>
                              <m:t>)</m:t>
                            </m:r>
                            <m:sSub>
                              <m:sSubPr>
                                <m:ctrlPr>
                                  <a:rPr lang="en-GB" sz="2400" i="1"/>
                                </m:ctrlPr>
                              </m:sSubPr>
                              <m:e>
                                <m:r>
                                  <a:rPr lang="en-GB" sz="2400" i="1"/>
                                  <m:t>𝑢</m:t>
                                </m:r>
                              </m:e>
                              <m:sub>
                                <m:r>
                                  <a:rPr lang="en-GB" sz="2400" i="1"/>
                                  <m:t>𝑖</m:t>
                                </m:r>
                              </m:sub>
                            </m:sSub>
                            <m:r>
                              <a:rPr lang="en-GB" sz="2400" i="1"/>
                              <m:t>(</m:t>
                            </m:r>
                            <m:sSup>
                              <m:sSupPr>
                                <m:ctrlPr>
                                  <a:rPr lang="en-GB" sz="2400" i="1"/>
                                </m:ctrlPr>
                              </m:sSupPr>
                              <m:e>
                                <m:r>
                                  <a:rPr lang="en-GB" sz="2400" i="1"/>
                                  <m:t>h</m:t>
                                </m:r>
                              </m:e>
                              <m:sup>
                                <m:r>
                                  <a:rPr lang="en-GB" sz="2400" i="1"/>
                                  <m:t>′</m:t>
                                </m:r>
                              </m:sup>
                            </m:sSup>
                            <m:r>
                              <a:rPr lang="en-GB" sz="2400" i="1"/>
                              <m:t>)</m:t>
                            </m:r>
                          </m:e>
                        </m:nary>
                      </m:num>
                      <m:den>
                        <m:sSubSup>
                          <m:sSubSupPr>
                            <m:ctrlPr>
                              <a:rPr lang="en-GB" sz="2400" i="1"/>
                            </m:ctrlPr>
                          </m:sSubSupPr>
                          <m:e>
                            <m:r>
                              <a:rPr lang="en-GB" sz="2400" i="1"/>
                              <m:t>𝑝</m:t>
                            </m:r>
                          </m:e>
                          <m:sub>
                            <m:r>
                              <a:rPr lang="en-GB" sz="2400" i="1"/>
                              <m:t>−</m:t>
                            </m:r>
                            <m:r>
                              <a:rPr lang="en-GB" sz="2400" i="1"/>
                              <m:t>𝑖</m:t>
                            </m:r>
                          </m:sub>
                          <m:sup>
                            <m:r>
                              <a:rPr lang="en-GB" sz="2400" i="1"/>
                              <m:t>𝜋</m:t>
                            </m:r>
                          </m:sup>
                        </m:sSubSup>
                        <m:r>
                          <a:rPr lang="en-GB" sz="2400" i="1"/>
                          <m:t>(</m:t>
                        </m:r>
                        <m:r>
                          <a:rPr lang="en-GB" sz="2400" i="1"/>
                          <m:t>𝐼</m:t>
                        </m:r>
                        <m:r>
                          <a:rPr lang="en-GB" sz="2400" i="1"/>
                          <m:t>)</m:t>
                        </m:r>
                      </m:den>
                    </m:f>
                  </m:oMath>
                </a14:m>
                <a:r>
                  <a:rPr lang="en-GB" sz="1600" dirty="0">
                    <a:effectLst/>
                  </a:rPr>
                  <a:t> </a:t>
                </a:r>
                <a:endParaRPr lang="en-US" sz="1600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919414" y="6427113"/>
            <a:ext cx="9272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Reference: </a:t>
            </a:r>
            <a:r>
              <a:rPr lang="en-US" sz="1100" dirty="0" smtClean="0"/>
              <a:t>	</a:t>
            </a:r>
            <a:r>
              <a:rPr lang="en-US" sz="1100" dirty="0" err="1"/>
              <a:t>Zinkevich</a:t>
            </a:r>
            <a:r>
              <a:rPr lang="en-US" sz="1100" dirty="0"/>
              <a:t>, M., </a:t>
            </a:r>
            <a:r>
              <a:rPr lang="en-US" sz="1100" dirty="0" err="1"/>
              <a:t>Johanson</a:t>
            </a:r>
            <a:r>
              <a:rPr lang="en-US" sz="1100" dirty="0"/>
              <a:t>. M., Bowling, M., </a:t>
            </a:r>
            <a:r>
              <a:rPr lang="en-US" sz="1100" dirty="0" err="1"/>
              <a:t>Piccione</a:t>
            </a:r>
            <a:r>
              <a:rPr lang="en-US" sz="1100" dirty="0"/>
              <a:t>, C. (2007). Regret Minimization in Games with Incomplete Information. Proceedings of the 20</a:t>
            </a:r>
            <a:r>
              <a:rPr lang="en-US" sz="1100" baseline="30000" dirty="0"/>
              <a:t>th</a:t>
            </a:r>
            <a:r>
              <a:rPr lang="en-US" sz="1100" dirty="0"/>
              <a:t> Advances in Neural Information Processing System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2193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Regret - Difficulty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en-US" dirty="0" smtClean="0"/>
                  <a:t>A large memory space is needed to store all the regrets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GB" dirty="0"/>
                  <a:t>T</a:t>
                </a:r>
                <a:r>
                  <a:rPr lang="en-GB" dirty="0" smtClean="0"/>
                  <a:t>wo-player</a:t>
                </a:r>
                <a:r>
                  <a:rPr lang="en-GB" dirty="0"/>
                  <a:t>, limit Texas </a:t>
                </a:r>
                <a:r>
                  <a:rPr lang="en-GB" dirty="0" err="1"/>
                  <a:t>Hold’em</a:t>
                </a:r>
                <a:r>
                  <a:rPr lang="en-GB" dirty="0"/>
                  <a:t> has just under 10</a:t>
                </a:r>
                <a:r>
                  <a:rPr lang="en-GB" baseline="30000" dirty="0"/>
                  <a:t>18</a:t>
                </a:r>
                <a:r>
                  <a:rPr lang="en-GB" dirty="0"/>
                  <a:t> game states</a:t>
                </a:r>
                <a:endParaRPr lang="en-US" sz="1400" dirty="0"/>
              </a:p>
              <a:p>
                <a:pPr lvl="1">
                  <a:buFont typeface="+mj-lt"/>
                  <a:buAutoNum type="arabicPeriod"/>
                </a:pPr>
                <a:r>
                  <a:rPr lang="en-US" dirty="0" smtClean="0"/>
                  <a:t>In Bridge, by fixing observer’s hands, we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13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39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13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6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=8.45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16</m:t>
                        </m:r>
                      </m:sup>
                    </m:sSup>
                  </m:oMath>
                </a14:m>
                <a:r>
                  <a:rPr lang="en-US" dirty="0" smtClean="0"/>
                  <a:t> holdings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US" dirty="0" smtClean="0"/>
                  <a:t>In terms of information sets, there 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13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52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6.35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dirty="0" smtClean="0"/>
                  <a:t> private holdings available</a:t>
                </a:r>
              </a:p>
              <a:p>
                <a:pPr lvl="1">
                  <a:buFont typeface="+mj-lt"/>
                  <a:buAutoNum type="arabicPeriod"/>
                </a:pPr>
                <a:endParaRPr lang="en-US" dirty="0" smtClean="0"/>
              </a:p>
              <a:p>
                <a:pPr>
                  <a:buFont typeface="+mj-lt"/>
                  <a:buAutoNum type="arabicPeriod"/>
                </a:pPr>
                <a:r>
                  <a:rPr lang="en-US" dirty="0" smtClean="0"/>
                  <a:t>Calculating expected utility requires huge computational power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US" dirty="0" smtClean="0"/>
                  <a:t>Also less meaningful in the aspect of Bridge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46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Regret - Adaptation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We observe that the core of regret minimization is minimizing regret by identifying the right moves</a:t>
            </a:r>
          </a:p>
          <a:p>
            <a:endParaRPr lang="en-US" sz="1600" dirty="0" smtClean="0"/>
          </a:p>
          <a:p>
            <a:r>
              <a:rPr lang="en-US" dirty="0" smtClean="0"/>
              <a:t>We opt to minimize regret by reducing the probability of incorrect moves</a:t>
            </a:r>
          </a:p>
          <a:p>
            <a:endParaRPr lang="en-US" dirty="0"/>
          </a:p>
          <a:p>
            <a:r>
              <a:rPr lang="en-US" dirty="0" smtClean="0"/>
              <a:t>By training a neural network that predicts normalized regret</a:t>
            </a:r>
          </a:p>
          <a:p>
            <a:endParaRPr lang="en-US" dirty="0"/>
          </a:p>
          <a:p>
            <a:r>
              <a:rPr lang="en-US" dirty="0" smtClean="0"/>
              <a:t>Reduce the predicted regret value of a wrong move</a:t>
            </a:r>
          </a:p>
        </p:txBody>
      </p:sp>
    </p:spTree>
    <p:extLst>
      <p:ext uri="{BB962C8B-B14F-4D97-AF65-F5344CB8AC3E}">
        <p14:creationId xmlns:p14="http://schemas.microsoft.com/office/powerpoint/2010/main" val="123653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 1 - Bidding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Before our network is sufficiently trained, bidding is regarded as </a:t>
            </a:r>
            <a:r>
              <a:rPr lang="en-US" b="1" u="sng" dirty="0" smtClean="0"/>
              <a:t>move</a:t>
            </a:r>
            <a:r>
              <a:rPr lang="en-US" dirty="0" smtClean="0"/>
              <a:t>, not attempts in </a:t>
            </a:r>
            <a:r>
              <a:rPr lang="en-US" b="1" u="sng" dirty="0" smtClean="0"/>
              <a:t>conveying information</a:t>
            </a:r>
          </a:p>
          <a:p>
            <a:endParaRPr lang="en-US" dirty="0"/>
          </a:p>
          <a:p>
            <a:r>
              <a:rPr lang="en-US" dirty="0" smtClean="0"/>
              <a:t>Hence, statistics of partner’s hands are transparent</a:t>
            </a:r>
          </a:p>
          <a:p>
            <a:endParaRPr lang="en-US" dirty="0"/>
          </a:p>
          <a:p>
            <a:r>
              <a:rPr lang="en-US" dirty="0" smtClean="0"/>
              <a:t>Statistics are still used instead of raw hands to better adapt into later stages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4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 2 - 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To reduce noise in training, only two players play and learn from results</a:t>
            </a:r>
          </a:p>
          <a:p>
            <a:endParaRPr lang="en-US" dirty="0"/>
          </a:p>
          <a:p>
            <a:r>
              <a:rPr lang="en-US" dirty="0" smtClean="0"/>
              <a:t>The opponents simply </a:t>
            </a:r>
            <a:r>
              <a:rPr lang="en-US" b="1" u="sng" dirty="0" smtClean="0"/>
              <a:t>pass</a:t>
            </a:r>
            <a:r>
              <a:rPr lang="en-US" dirty="0" smtClean="0"/>
              <a:t> at all bids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 3 - Deals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To further reduce variations between deals, vulnerability is always set to “Game All”</a:t>
            </a:r>
          </a:p>
          <a:p>
            <a:endParaRPr lang="en-US" dirty="0"/>
          </a:p>
          <a:p>
            <a:r>
              <a:rPr lang="en-US" dirty="0" smtClean="0"/>
              <a:t>A game-level or slam-level contract made is more rewarding</a:t>
            </a:r>
          </a:p>
          <a:p>
            <a:endParaRPr lang="en-US" dirty="0"/>
          </a:p>
          <a:p>
            <a:r>
              <a:rPr lang="en-US" dirty="0" smtClean="0"/>
              <a:t>Any contract downed is more punishable</a:t>
            </a:r>
          </a:p>
          <a:p>
            <a:endParaRPr lang="en-US" dirty="0"/>
          </a:p>
          <a:p>
            <a:r>
              <a:rPr lang="en-US" dirty="0" smtClean="0"/>
              <a:t>This reduces the chance of </a:t>
            </a:r>
            <a:r>
              <a:rPr lang="en-US" b="1" u="sng" dirty="0" smtClean="0"/>
              <a:t>overbidding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95707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 4 </a:t>
            </a:r>
            <a:r>
              <a:rPr lang="mr-IN" dirty="0" smtClean="0"/>
              <a:t>–</a:t>
            </a:r>
            <a:r>
              <a:rPr lang="en-US" dirty="0" smtClean="0"/>
              <a:t> Learning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Since in the definition of CFR, the policies of opponents are assumed constant</a:t>
            </a:r>
          </a:p>
          <a:p>
            <a:endParaRPr lang="en-US" dirty="0"/>
          </a:p>
          <a:p>
            <a:r>
              <a:rPr lang="en-US" dirty="0" smtClean="0"/>
              <a:t>We also dedicate each episode of training to one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62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t="55353" r="80454" b="11515"/>
          <a:stretch/>
        </p:blipFill>
        <p:spPr>
          <a:xfrm>
            <a:off x="4045528" y="793868"/>
            <a:ext cx="4516581" cy="53675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559638" y="932413"/>
            <a:ext cx="23791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1D: 3+ D, 11-21 HCP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41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645591"/>
              </p:ext>
            </p:extLst>
          </p:nvPr>
        </p:nvGraphicFramePr>
        <p:xfrm>
          <a:off x="2652599" y="222158"/>
          <a:ext cx="5907200" cy="618419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74957"/>
                <a:gridCol w="405185"/>
                <a:gridCol w="300109"/>
                <a:gridCol w="4826949"/>
              </a:tblGrid>
              <a:tr h="621811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/>
                      </a:r>
                      <a:br>
                        <a:rPr lang="en-GB" sz="1300" dirty="0">
                          <a:effectLst/>
                        </a:rPr>
                      </a:br>
                      <a:r>
                        <a:rPr lang="en-GB" sz="1300" dirty="0">
                          <a:effectLst/>
                        </a:rPr>
                        <a:t>Algorithm 1 - Adaptation of Regret Minimization</a:t>
                      </a:r>
                      <a:endParaRPr lang="en-GB" sz="13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09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146675" algn="l"/>
                        </a:tabLst>
                      </a:pPr>
                      <a:r>
                        <a:rPr lang="en-GB" sz="1300">
                          <a:effectLst/>
                        </a:rPr>
                        <a:t>1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Initialize networks with random parameters </a:t>
                      </a:r>
                      <a:r>
                        <a:rPr lang="en-GB" sz="1300" dirty="0">
                          <a:effectLst/>
                          <a:sym typeface="Symbol" charset="2"/>
                        </a:rPr>
                        <a:t></a:t>
                      </a:r>
                      <a:endParaRPr lang="en-GB" sz="13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09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2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 b="1" dirty="0">
                          <a:effectLst/>
                        </a:rPr>
                        <a:t>for each </a:t>
                      </a:r>
                      <a:r>
                        <a:rPr lang="en-GB" sz="1300" dirty="0">
                          <a:effectLst/>
                        </a:rPr>
                        <a:t>episode </a:t>
                      </a:r>
                      <a:r>
                        <a:rPr lang="en-GB" sz="1300" b="1" dirty="0">
                          <a:effectLst/>
                        </a:rPr>
                        <a:t>do</a:t>
                      </a:r>
                      <a:endParaRPr lang="en-GB" sz="1300" b="1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09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3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Generate random deal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09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4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Initialize empty bidding sequence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09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5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 b="1" dirty="0">
                          <a:effectLst/>
                        </a:rPr>
                        <a:t>while</a:t>
                      </a:r>
                      <a:r>
                        <a:rPr lang="en-GB" sz="1300" dirty="0">
                          <a:effectLst/>
                        </a:rPr>
                        <a:t> bidding </a:t>
                      </a:r>
                      <a:r>
                        <a:rPr lang="en-GB" sz="1300" b="1" dirty="0">
                          <a:effectLst/>
                        </a:rPr>
                        <a:t>not</a:t>
                      </a:r>
                      <a:r>
                        <a:rPr lang="en-GB" sz="1300" dirty="0">
                          <a:effectLst/>
                        </a:rPr>
                        <a:t> </a:t>
                      </a:r>
                      <a:r>
                        <a:rPr lang="en-GB" sz="1300" b="1" dirty="0">
                          <a:effectLst/>
                        </a:rPr>
                        <a:t>ended</a:t>
                      </a:r>
                      <a:endParaRPr lang="en-GB" sz="1300" b="1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18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6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Provide playing network with statistics of other players’ hands, bidding sequence and cards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</a:tr>
              <a:tr h="3109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7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Receive a vector of normalized regret value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</a:tr>
              <a:tr h="3109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8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Calculate probabilities among legal moves 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</a:tr>
              <a:tr h="3109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9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Choose a bid according to probability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</a:tr>
              <a:tr h="3109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10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Append the bid to bidding sequence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</a:tr>
              <a:tr h="3109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11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Check if bidding ended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</a:tr>
              <a:tr h="3109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12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Repeat with next player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</a:tr>
              <a:tr h="3109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 b="1" dirty="0">
                          <a:effectLst/>
                        </a:rPr>
                        <a:t>end while</a:t>
                      </a:r>
                      <a:endParaRPr lang="en-GB" sz="1300" b="1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8791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13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Decrease regret value of ensured wrong moves of learning network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09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14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Repeat with next learning network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09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300" b="1" dirty="0">
                          <a:effectLst/>
                        </a:rPr>
                        <a:t>end</a:t>
                      </a:r>
                      <a:r>
                        <a:rPr lang="en-GB" sz="1300" dirty="0">
                          <a:effectLst/>
                        </a:rPr>
                        <a:t> </a:t>
                      </a:r>
                      <a:r>
                        <a:rPr lang="en-GB" sz="1300" b="1" dirty="0">
                          <a:effectLst/>
                        </a:rPr>
                        <a:t>for</a:t>
                      </a:r>
                      <a:endParaRPr lang="en-GB" sz="1300" b="1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9375" marR="7937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65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 </a:t>
            </a:r>
            <a:r>
              <a:rPr lang="mr-IN" dirty="0" smtClean="0"/>
              <a:t>–</a:t>
            </a:r>
            <a:r>
              <a:rPr lang="en-US" dirty="0" smtClean="0"/>
              <a:t> Line 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Bridge is a cooperative imperfect information game</a:t>
            </a:r>
          </a:p>
          <a:p>
            <a:endParaRPr lang="en-US" dirty="0"/>
          </a:p>
          <a:p>
            <a:r>
              <a:rPr lang="en-US" dirty="0" smtClean="0"/>
              <a:t>Cannot clearly define a bad move</a:t>
            </a:r>
          </a:p>
          <a:p>
            <a:endParaRPr lang="en-US" dirty="0"/>
          </a:p>
          <a:p>
            <a:r>
              <a:rPr lang="en-US" dirty="0" smtClean="0"/>
              <a:t>For example, bidding sequence is </a:t>
            </a:r>
            <a:r>
              <a:rPr lang="en-GB" dirty="0"/>
              <a:t>“</a:t>
            </a:r>
            <a:r>
              <a:rPr lang="en-GB" b="1" dirty="0"/>
              <a:t>3C-5N-P</a:t>
            </a:r>
            <a:r>
              <a:rPr lang="en-GB" dirty="0"/>
              <a:t>”</a:t>
            </a:r>
            <a:r>
              <a:rPr lang="en-GB" dirty="0"/>
              <a:t> </a:t>
            </a:r>
            <a:r>
              <a:rPr lang="en-GB" dirty="0" smtClean="0"/>
              <a:t>and the result is -500, best contract is </a:t>
            </a:r>
            <a:r>
              <a:rPr lang="en-GB" b="1" dirty="0" smtClean="0"/>
              <a:t>4S</a:t>
            </a:r>
          </a:p>
          <a:p>
            <a:endParaRPr lang="en-GB" b="1" dirty="0"/>
          </a:p>
          <a:p>
            <a:r>
              <a:rPr lang="en-GB" dirty="0" smtClean="0"/>
              <a:t>How do we know which move should be discouraged?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667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 </a:t>
            </a:r>
            <a:r>
              <a:rPr lang="mr-IN" dirty="0" smtClean="0"/>
              <a:t>–</a:t>
            </a:r>
            <a:r>
              <a:rPr lang="en-US" dirty="0" smtClean="0"/>
              <a:t> Line 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US" dirty="0" smtClean="0"/>
              <a:t>For example, bidding sequence is </a:t>
            </a:r>
            <a:r>
              <a:rPr lang="en-GB" dirty="0"/>
              <a:t>“</a:t>
            </a:r>
            <a:r>
              <a:rPr lang="en-GB" b="1" dirty="0"/>
              <a:t>3C-5N-P</a:t>
            </a:r>
            <a:r>
              <a:rPr lang="en-GB" dirty="0"/>
              <a:t>”</a:t>
            </a:r>
            <a:r>
              <a:rPr lang="en-GB" dirty="0"/>
              <a:t> </a:t>
            </a:r>
            <a:r>
              <a:rPr lang="en-GB" dirty="0" smtClean="0"/>
              <a:t>and the result is -500, best contract is </a:t>
            </a:r>
            <a:r>
              <a:rPr lang="en-GB" b="1" dirty="0" smtClean="0"/>
              <a:t>4S</a:t>
            </a:r>
          </a:p>
          <a:p>
            <a:endParaRPr lang="en-GB" b="1" dirty="0"/>
          </a:p>
          <a:p>
            <a:r>
              <a:rPr lang="en-GB" dirty="0" smtClean="0"/>
              <a:t>How do we know which move should be discouraged?</a:t>
            </a:r>
          </a:p>
          <a:p>
            <a:endParaRPr lang="en-GB" dirty="0"/>
          </a:p>
          <a:p>
            <a:r>
              <a:rPr lang="en-GB" dirty="0" smtClean="0"/>
              <a:t>We check against 2 conditions</a:t>
            </a:r>
            <a:endParaRPr lang="en-GB" dirty="0"/>
          </a:p>
          <a:p>
            <a:pPr lvl="1">
              <a:buFont typeface="+mj-lt"/>
              <a:buAutoNum type="arabicPeriod"/>
            </a:pPr>
            <a:r>
              <a:rPr lang="en-GB" dirty="0" smtClean="0"/>
              <a:t>The bid is higher than best contract</a:t>
            </a:r>
          </a:p>
          <a:p>
            <a:pPr lvl="1">
              <a:buFont typeface="+mj-lt"/>
              <a:buAutoNum type="arabicPeriod"/>
            </a:pPr>
            <a:r>
              <a:rPr lang="en-GB" dirty="0" smtClean="0"/>
              <a:t>The result of such bid </a:t>
            </a:r>
            <a:r>
              <a:rPr lang="en-GB" b="1" u="sng" dirty="0" smtClean="0"/>
              <a:t>doubled</a:t>
            </a:r>
            <a:r>
              <a:rPr lang="en-GB" dirty="0" smtClean="0"/>
              <a:t> is less than par value</a:t>
            </a:r>
          </a:p>
          <a:p>
            <a:pPr lvl="1">
              <a:buFont typeface="+mj-lt"/>
              <a:buAutoNum type="arabicPeriod"/>
            </a:pPr>
            <a:endParaRPr lang="en-GB" dirty="0"/>
          </a:p>
          <a:p>
            <a:r>
              <a:rPr lang="en-GB" dirty="0" smtClean="0"/>
              <a:t>The above 2 conditions are sufficient for a state to certainly have negative utility, given logical opponents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11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- Quantitative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395482"/>
              </p:ext>
            </p:extLst>
          </p:nvPr>
        </p:nvGraphicFramePr>
        <p:xfrm>
          <a:off x="3243452" y="2146302"/>
          <a:ext cx="5252847" cy="42714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6025"/>
                <a:gridCol w="1555727"/>
                <a:gridCol w="1601095"/>
              </a:tblGrid>
              <a:tr h="47461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 dirty="0">
                          <a:effectLst/>
                        </a:rPr>
                        <a:t> </a:t>
                      </a:r>
                      <a:endParaRPr lang="en-GB" sz="15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RM</a:t>
                      </a:r>
                      <a:endParaRPr lang="en-GB" sz="15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 dirty="0">
                          <a:effectLst/>
                        </a:rPr>
                        <a:t>Random Walk</a:t>
                      </a:r>
                      <a:endParaRPr lang="en-GB" sz="15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</a:tr>
              <a:tr h="47461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 dirty="0">
                          <a:effectLst/>
                        </a:rPr>
                        <a:t>Players</a:t>
                      </a:r>
                      <a:endParaRPr lang="en-GB" sz="15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2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2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</a:tr>
              <a:tr h="47461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Deals Tested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1,000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1,000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</a:tr>
              <a:tr h="47461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Max Gain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1,420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1,420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</a:tr>
              <a:tr h="47461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Max Loss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-2,920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-2,820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</a:tr>
              <a:tr h="47461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Total G/L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 b="1" dirty="0">
                          <a:effectLst/>
                        </a:rPr>
                        <a:t>-638,846</a:t>
                      </a:r>
                      <a:endParaRPr lang="en-GB" sz="1500" b="1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-626,400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</a:tr>
              <a:tr h="47461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Squared Total Error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701,394,744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655,661,400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</a:tr>
              <a:tr h="47461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Total IMP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 dirty="0">
                          <a:effectLst/>
                        </a:rPr>
                        <a:t>-9,740</a:t>
                      </a:r>
                      <a:endParaRPr lang="en-GB" sz="15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-9,753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</a:tr>
              <a:tr h="47461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Lvl 7 Boards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 b="1" dirty="0">
                          <a:effectLst/>
                        </a:rPr>
                        <a:t>805</a:t>
                      </a:r>
                      <a:endParaRPr lang="en-GB" sz="1500" b="1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 dirty="0">
                          <a:effectLst/>
                        </a:rPr>
                        <a:t>858</a:t>
                      </a:r>
                      <a:endParaRPr lang="en-GB" sz="15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01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- Qualitative</a:t>
            </a: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" t="19904" r="49214" b="36447"/>
          <a:stretch/>
        </p:blipFill>
        <p:spPr>
          <a:xfrm>
            <a:off x="1562100" y="2082318"/>
            <a:ext cx="8450272" cy="4496282"/>
          </a:xfrm>
        </p:spPr>
      </p:pic>
      <p:cxnSp>
        <p:nvCxnSpPr>
          <p:cNvPr id="17" name="Straight Arrow Connector 16"/>
          <p:cNvCxnSpPr>
            <a:stCxn id="7" idx="0"/>
          </p:cNvCxnSpPr>
          <p:nvPr/>
        </p:nvCxnSpPr>
        <p:spPr>
          <a:xfrm flipH="1">
            <a:off x="5669280" y="2082318"/>
            <a:ext cx="117956" cy="2544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04160" y="2235200"/>
            <a:ext cx="117956" cy="2544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718560" y="2382761"/>
            <a:ext cx="117956" cy="2544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4573982" y="2637243"/>
            <a:ext cx="117956" cy="2544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705706" y="2810445"/>
            <a:ext cx="117956" cy="2544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551324" y="2937686"/>
            <a:ext cx="117956" cy="2544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705706" y="3110888"/>
            <a:ext cx="117956" cy="2544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2745182" y="3238129"/>
            <a:ext cx="117956" cy="2544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Overbidding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 fontScale="92500" lnSpcReduction="10000"/>
              </a:bodyPr>
              <a:lstStyle/>
              <a:p>
                <a:r>
                  <a:rPr lang="en-US" dirty="0" smtClean="0"/>
                  <a:t>To end a bid, we need 3 passes</a:t>
                </a:r>
              </a:p>
              <a:p>
                <a:r>
                  <a:rPr lang="en-US" dirty="0" smtClean="0"/>
                  <a:t>Since every other bid continues the bidding phase</a:t>
                </a:r>
              </a:p>
              <a:p>
                <a:endParaRPr lang="en-US" dirty="0"/>
              </a:p>
              <a:p>
                <a:r>
                  <a:rPr lang="en-US" dirty="0" smtClean="0"/>
                  <a:t>Even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R</m:t>
                    </m:r>
                    <m:d>
                      <m:dPr>
                        <m:ctrlPr>
                          <a:rPr lang="en-GB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charset="0"/>
                          </a:rPr>
                          <m:t>𝐼</m:t>
                        </m:r>
                        <m:r>
                          <a:rPr lang="en-GB" i="1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𝑝𝑎𝑠𝑠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b="0" i="0" smtClean="0">
                        <a:latin typeface="Cambria Math" charset="0"/>
                      </a:rPr>
                      <m:t>10 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R</m:t>
                    </m:r>
                    <m:d>
                      <m:dPr>
                        <m:ctrlPr>
                          <a:rPr lang="en-GB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charset="0"/>
                          </a:rPr>
                          <m:t>𝐼</m:t>
                        </m:r>
                        <m:r>
                          <a:rPr lang="en-GB" i="1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𝑓𝑜𝑟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𝑎𝑙𝑙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{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𝑝𝑎𝑠𝑠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}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P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𝑛𝑜𝑡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𝑝𝑎𝑠𝑠</m:t>
                        </m:r>
                      </m:e>
                    </m:d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0" smtClean="0">
                        <a:latin typeface="Cambria Math" charset="0"/>
                      </a:rPr>
                      <m:t>3.5 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P</m:t>
                    </m:r>
                    <m:r>
                      <a:rPr lang="en-US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𝑝𝑎𝑠𝑠</m:t>
                        </m:r>
                      </m:e>
                    </m:d>
                  </m:oMath>
                </a14:m>
                <a:r>
                  <a:rPr lang="en-US" dirty="0" smtClean="0"/>
                  <a:t>	&lt;- at empty bidding sequence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P</m:t>
                    </m:r>
                    <m:r>
                      <a:rPr lang="en-US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𝑛𝑜𝑡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𝑝𝑎𝑠𝑠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  <m:r>
                      <a:rPr lang="en-US">
                        <a:latin typeface="Cambria Math" charset="0"/>
                      </a:rPr>
                      <m:t>.5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P</m:t>
                    </m:r>
                    <m:r>
                      <a:rPr lang="en-US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𝑝𝑎𝑠𝑠</m:t>
                        </m:r>
                      </m:e>
                    </m:d>
                  </m:oMath>
                </a14:m>
                <a:r>
                  <a:rPr lang="en-US" dirty="0"/>
                  <a:t>	&lt;- at </a:t>
                </a:r>
                <a:r>
                  <a:rPr lang="en-US" dirty="0" smtClean="0"/>
                  <a:t>6N</a:t>
                </a:r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P</m:t>
                    </m:r>
                    <m:r>
                      <a:rPr lang="en-US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𝑏𝑖𝑑𝑑𝑖𝑛𝑔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𝑒𝑛𝑑𝑠</m:t>
                        </m:r>
                      </m:e>
                    </m:d>
                    <m:r>
                      <a:rPr lang="en-US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</a:rPr>
                      <m:t>0.05</m:t>
                    </m:r>
                  </m:oMath>
                </a14:m>
                <a:r>
                  <a:rPr lang="en-US" dirty="0" smtClean="0"/>
                  <a:t> &lt;- at empty bidding sequence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P</m:t>
                    </m:r>
                    <m:r>
                      <a:rPr lang="en-US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𝑏𝑖𝑑𝑑𝑖𝑛𝑔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𝑒𝑛𝑑𝑠</m:t>
                        </m:r>
                      </m:e>
                    </m:d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i="1">
                        <a:latin typeface="Cambria Math" charset="0"/>
                      </a:rPr>
                      <m:t>0.</m:t>
                    </m:r>
                    <m:r>
                      <a:rPr lang="en-US" b="0" i="1" smtClean="0">
                        <a:latin typeface="Cambria Math" charset="0"/>
                      </a:rPr>
                      <m:t>44</m:t>
                    </m:r>
                  </m:oMath>
                </a14:m>
                <a:r>
                  <a:rPr lang="en-US" dirty="0"/>
                  <a:t> &lt;- at 6N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8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- Qualitative</a:t>
            </a: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" t="42922" r="49214" b="52352"/>
          <a:stretch/>
        </p:blipFill>
        <p:spPr>
          <a:xfrm>
            <a:off x="1573976" y="2375066"/>
            <a:ext cx="8450272" cy="48688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12" name="Straight Arrow Connector 11"/>
          <p:cNvCxnSpPr/>
          <p:nvPr/>
        </p:nvCxnSpPr>
        <p:spPr>
          <a:xfrm flipH="1">
            <a:off x="7304125" y="2120584"/>
            <a:ext cx="117956" cy="2544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368941" y="2491269"/>
            <a:ext cx="117956" cy="2544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818712" y="3116436"/>
            <a:ext cx="10554574" cy="355749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Positive results come from opponents not bidding</a:t>
            </a:r>
          </a:p>
          <a:p>
            <a:endParaRPr lang="en-US" dirty="0"/>
          </a:p>
          <a:p>
            <a:r>
              <a:rPr lang="en-US" dirty="0" err="1" smtClean="0"/>
              <a:t>Eg</a:t>
            </a:r>
            <a:r>
              <a:rPr lang="en-US" dirty="0" smtClean="0"/>
              <a:t> 1. 5N-6D-7D-7N</a:t>
            </a:r>
          </a:p>
          <a:p>
            <a:pPr lvl="1"/>
            <a:r>
              <a:rPr lang="en-US" dirty="0" smtClean="0"/>
              <a:t>-800 score from </a:t>
            </a:r>
            <a:r>
              <a:rPr lang="en-US" b="1" u="sng" dirty="0" smtClean="0"/>
              <a:t>7N</a:t>
            </a:r>
            <a:r>
              <a:rPr lang="en-US" dirty="0" smtClean="0"/>
              <a:t> down 8</a:t>
            </a:r>
          </a:p>
          <a:p>
            <a:pPr lvl="1"/>
            <a:endParaRPr lang="en-US" dirty="0"/>
          </a:p>
          <a:p>
            <a:r>
              <a:rPr lang="en-US" dirty="0" err="1" smtClean="0"/>
              <a:t>Eg</a:t>
            </a:r>
            <a:r>
              <a:rPr lang="en-US" dirty="0" smtClean="0"/>
              <a:t> 2. 4H</a:t>
            </a:r>
          </a:p>
          <a:p>
            <a:pPr lvl="1"/>
            <a:r>
              <a:rPr lang="en-US" dirty="0" smtClean="0"/>
              <a:t>-400 score from </a:t>
            </a:r>
            <a:r>
              <a:rPr lang="en-US" b="1" u="sng" dirty="0" smtClean="0"/>
              <a:t>4H</a:t>
            </a:r>
            <a:r>
              <a:rPr lang="en-US" dirty="0" smtClean="0"/>
              <a:t> down 4</a:t>
            </a:r>
          </a:p>
          <a:p>
            <a:endParaRPr lang="en-US" dirty="0"/>
          </a:p>
          <a:p>
            <a:r>
              <a:rPr lang="en-US" dirty="0" smtClean="0"/>
              <a:t>Passing out would have double the gains in result</a:t>
            </a:r>
          </a:p>
        </p:txBody>
      </p:sp>
    </p:spTree>
    <p:extLst>
      <p:ext uri="{BB962C8B-B14F-4D97-AF65-F5344CB8AC3E}">
        <p14:creationId xmlns:p14="http://schemas.microsoft.com/office/powerpoint/2010/main" val="122890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- Qualitative</a:t>
            </a: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1" t="60490" r="46832" b="37806"/>
          <a:stretch/>
        </p:blipFill>
        <p:spPr>
          <a:xfrm>
            <a:off x="1472540" y="2407306"/>
            <a:ext cx="8943594" cy="17557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818712" y="3116436"/>
            <a:ext cx="10554574" cy="355749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35486" y="2876788"/>
            <a:ext cx="10554574" cy="355749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know that the result comes form 4 of a Major just made (+620)</a:t>
            </a:r>
          </a:p>
          <a:p>
            <a:endParaRPr lang="en-US" dirty="0"/>
          </a:p>
          <a:p>
            <a:r>
              <a:rPr lang="en-US" b="1" u="sng" dirty="0" smtClean="0"/>
              <a:t>7C</a:t>
            </a:r>
            <a:r>
              <a:rPr lang="en-US" b="1" dirty="0" smtClean="0"/>
              <a:t>-</a:t>
            </a:r>
            <a:r>
              <a:rPr lang="en-US" b="1" u="sng" dirty="0" smtClean="0"/>
              <a:t>7D</a:t>
            </a:r>
            <a:r>
              <a:rPr lang="en-US" b="1" dirty="0" smtClean="0"/>
              <a:t>-7H-P</a:t>
            </a:r>
          </a:p>
          <a:p>
            <a:endParaRPr lang="en-US" dirty="0"/>
          </a:p>
          <a:p>
            <a:r>
              <a:rPr lang="en-US" dirty="0" smtClean="0"/>
              <a:t>Yet both bids were way above in level and different in suit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826381" y="2088755"/>
            <a:ext cx="117956" cy="2544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670770" y="2120790"/>
            <a:ext cx="117956" cy="2544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696993" y="2114854"/>
            <a:ext cx="117956" cy="2544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The results show that the algorithm is flawed in a few ways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smtClean="0"/>
              <a:t>It is inefficient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Only the action value of 1 move in 1 information state is evaluated per simulation</a:t>
            </a:r>
          </a:p>
          <a:p>
            <a:pPr lvl="1"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It is not cooperative / myopic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It does not look forward but simply provides response for each information state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It does not take partner’s action into account</a:t>
            </a:r>
          </a:p>
        </p:txBody>
      </p:sp>
    </p:spTree>
    <p:extLst>
      <p:ext uri="{BB962C8B-B14F-4D97-AF65-F5344CB8AC3E}">
        <p14:creationId xmlns:p14="http://schemas.microsoft.com/office/powerpoint/2010/main" val="52300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Monte Carlo Reinforcement Learning (MCRL)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A combination of Monte Carlo Tree Search (MCTS) and reinforcement learning neural network used in </a:t>
            </a:r>
            <a:r>
              <a:rPr lang="en-US" dirty="0" err="1" smtClean="0"/>
              <a:t>AlphaGo</a:t>
            </a:r>
            <a:r>
              <a:rPr lang="en-US" dirty="0" smtClean="0"/>
              <a:t> Zero and Alpha Zero</a:t>
            </a:r>
          </a:p>
          <a:p>
            <a:endParaRPr lang="en-US" dirty="0"/>
          </a:p>
          <a:p>
            <a:r>
              <a:rPr lang="en-US" dirty="0" err="1" smtClean="0"/>
              <a:t>AlphaGo</a:t>
            </a:r>
            <a:r>
              <a:rPr lang="en-US" dirty="0" smtClean="0"/>
              <a:t> Zero</a:t>
            </a:r>
          </a:p>
          <a:p>
            <a:pPr lvl="1"/>
            <a:r>
              <a:rPr lang="en-US" dirty="0" smtClean="0"/>
              <a:t>A RL program which reaches superhuman level in Go without human knowledge</a:t>
            </a:r>
          </a:p>
          <a:p>
            <a:pPr lvl="1"/>
            <a:endParaRPr lang="en-US" dirty="0"/>
          </a:p>
          <a:p>
            <a:r>
              <a:rPr lang="en-US" dirty="0" smtClean="0"/>
              <a:t>Alpha Zero</a:t>
            </a:r>
          </a:p>
          <a:p>
            <a:pPr lvl="1"/>
            <a:r>
              <a:rPr lang="en-US" dirty="0" smtClean="0"/>
              <a:t>A similar program as </a:t>
            </a:r>
            <a:r>
              <a:rPr lang="en-US" dirty="0" err="1" smtClean="0"/>
              <a:t>AlphaGo</a:t>
            </a:r>
            <a:r>
              <a:rPr lang="en-US" dirty="0" smtClean="0"/>
              <a:t> Zero but reaches superhuman level in multiple games</a:t>
            </a:r>
          </a:p>
        </p:txBody>
      </p:sp>
    </p:spTree>
    <p:extLst>
      <p:ext uri="{BB962C8B-B14F-4D97-AF65-F5344CB8AC3E}">
        <p14:creationId xmlns:p14="http://schemas.microsoft.com/office/powerpoint/2010/main" val="202074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t="55353" r="80454" b="11515"/>
          <a:stretch/>
        </p:blipFill>
        <p:spPr>
          <a:xfrm>
            <a:off x="4045528" y="793868"/>
            <a:ext cx="4516581" cy="53675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559638" y="932413"/>
            <a:ext cx="2379177" cy="369332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1D: 3+ D, 11-21 HCP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56621" y="3477634"/>
            <a:ext cx="181652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1S: 4+S, 6+HCP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53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Tree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A tree search that does searches a game tree pseudo-randomly</a:t>
            </a:r>
          </a:p>
          <a:p>
            <a:endParaRPr lang="en-US" dirty="0"/>
          </a:p>
          <a:p>
            <a:r>
              <a:rPr lang="en-US" dirty="0" smtClean="0"/>
              <a:t>Collects statistics by travelling all the way to terminal nodes</a:t>
            </a:r>
          </a:p>
          <a:p>
            <a:endParaRPr lang="en-US" dirty="0"/>
          </a:p>
          <a:p>
            <a:r>
              <a:rPr lang="en-US" dirty="0" smtClean="0"/>
              <a:t>Focuses on the more promising subtrees</a:t>
            </a:r>
          </a:p>
          <a:p>
            <a:endParaRPr lang="en-US" dirty="0"/>
          </a:p>
          <a:p>
            <a:r>
              <a:rPr lang="en-US" dirty="0" smtClean="0"/>
              <a:t>Efficiency depends on finding promising subtrees</a:t>
            </a:r>
          </a:p>
        </p:txBody>
      </p:sp>
    </p:spTree>
    <p:extLst>
      <p:ext uri="{BB962C8B-B14F-4D97-AF65-F5344CB8AC3E}">
        <p14:creationId xmlns:p14="http://schemas.microsoft.com/office/powerpoint/2010/main" val="123766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RL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Help predict promising moves that leads to promising subtrees</a:t>
            </a:r>
          </a:p>
          <a:p>
            <a:endParaRPr lang="en-US" dirty="0"/>
          </a:p>
          <a:p>
            <a:r>
              <a:rPr lang="en-US" dirty="0" smtClean="0"/>
              <a:t>Helps early termination of search by predicting the game value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27524" y="6257836"/>
            <a:ext cx="81502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Reference: </a:t>
            </a:r>
            <a:r>
              <a:rPr lang="en-US" sz="1100" dirty="0" smtClean="0"/>
              <a:t>	</a:t>
            </a:r>
            <a:r>
              <a:rPr lang="en-GB" sz="1100" dirty="0"/>
              <a:t>Silver, D., </a:t>
            </a:r>
            <a:r>
              <a:rPr lang="en-GB" sz="1100" dirty="0" err="1"/>
              <a:t>Schrittwieser</a:t>
            </a:r>
            <a:r>
              <a:rPr lang="en-GB" sz="1100" dirty="0"/>
              <a:t>, J., </a:t>
            </a:r>
            <a:r>
              <a:rPr lang="en-GB" sz="1100" dirty="0" err="1"/>
              <a:t>Simonyan</a:t>
            </a:r>
            <a:r>
              <a:rPr lang="en-GB" sz="1100" dirty="0"/>
              <a:t>, K., </a:t>
            </a:r>
            <a:r>
              <a:rPr lang="en-GB" sz="1100" dirty="0" err="1"/>
              <a:t>Antonoglou</a:t>
            </a:r>
            <a:r>
              <a:rPr lang="en-GB" sz="1100" dirty="0"/>
              <a:t>, I., </a:t>
            </a:r>
            <a:r>
              <a:rPr lang="en-GB" sz="1100" dirty="0" smtClean="0"/>
              <a:t>Huang, </a:t>
            </a:r>
            <a:r>
              <a:rPr lang="en-GB" sz="1100" dirty="0"/>
              <a:t>A., </a:t>
            </a:r>
            <a:r>
              <a:rPr lang="en-GB" sz="1100" dirty="0" err="1"/>
              <a:t>Guez</a:t>
            </a:r>
            <a:r>
              <a:rPr lang="en-GB" sz="1100" dirty="0"/>
              <a:t>, A., Hubert, T., Baker, L., Lai, M., Bolton, A., Chen, Y., </a:t>
            </a:r>
            <a:r>
              <a:rPr lang="en-GB" sz="1100" dirty="0" err="1"/>
              <a:t>Lillicrap</a:t>
            </a:r>
            <a:r>
              <a:rPr lang="en-GB" sz="1100" dirty="0"/>
              <a:t>, T</a:t>
            </a:r>
            <a:r>
              <a:rPr lang="en-GB" sz="1100" dirty="0" smtClean="0"/>
              <a:t>., </a:t>
            </a:r>
            <a:r>
              <a:rPr lang="en-GB" sz="1100" dirty="0"/>
              <a:t>Hui, F., </a:t>
            </a:r>
            <a:r>
              <a:rPr lang="en-GB" sz="1100" dirty="0" err="1"/>
              <a:t>Sifre</a:t>
            </a:r>
            <a:r>
              <a:rPr lang="en-GB" sz="1100" dirty="0"/>
              <a:t>, L., van den </a:t>
            </a:r>
            <a:r>
              <a:rPr lang="en-GB" sz="1100" dirty="0" err="1"/>
              <a:t>Driessche</a:t>
            </a:r>
            <a:r>
              <a:rPr lang="en-GB" sz="1100" dirty="0"/>
              <a:t>, G., Graepel, T. and Hassabis, D. (2017). Mastering the game of Go without human knowledge. Nature, 550(7676), pp.354-359.</a:t>
            </a:r>
          </a:p>
        </p:txBody>
      </p:sp>
    </p:spTree>
    <p:extLst>
      <p:ext uri="{BB962C8B-B14F-4D97-AF65-F5344CB8AC3E}">
        <p14:creationId xmlns:p14="http://schemas.microsoft.com/office/powerpoint/2010/main" val="6088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Iteration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 fontScale="92500" lnSpcReduction="10000"/>
              </a:bodyPr>
              <a:lstStyle/>
              <a:p>
                <a:r>
                  <a:rPr lang="en-US" dirty="0" smtClean="0"/>
                  <a:t>The combination of MCTS and RL neural network forms a policy iteration</a:t>
                </a:r>
              </a:p>
              <a:p>
                <a:endParaRPr lang="en-US" dirty="0"/>
              </a:p>
              <a:p>
                <a:r>
                  <a:rPr lang="en-US" dirty="0" smtClean="0"/>
                  <a:t>MCTS evaluates the policy returned by RL neural network</a:t>
                </a:r>
              </a:p>
              <a:p>
                <a:endParaRPr lang="en-US" dirty="0"/>
              </a:p>
              <a:p>
                <a:r>
                  <a:rPr lang="en-US" dirty="0" smtClean="0"/>
                  <a:t>RL neural network improves its policy with the actual search probabilities in MCTS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𝑙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 − 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𝑙𝑜𝑔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p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𝑧</m:t>
                    </m:r>
                  </m:oMath>
                </a14:m>
                <a:r>
                  <a:rPr lang="en-US" dirty="0" smtClean="0"/>
                  <a:t> is actual game outcome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dirty="0" smtClean="0"/>
                  <a:t> is the predicted game outcome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227524" y="6257836"/>
            <a:ext cx="81502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Reference: </a:t>
            </a:r>
            <a:r>
              <a:rPr lang="en-US" sz="1100" dirty="0" smtClean="0"/>
              <a:t>	</a:t>
            </a:r>
            <a:r>
              <a:rPr lang="en-GB" sz="1100" dirty="0"/>
              <a:t>Silver, D., </a:t>
            </a:r>
            <a:r>
              <a:rPr lang="en-GB" sz="1100" dirty="0" err="1"/>
              <a:t>Schrittwieser</a:t>
            </a:r>
            <a:r>
              <a:rPr lang="en-GB" sz="1100" dirty="0"/>
              <a:t>, J., </a:t>
            </a:r>
            <a:r>
              <a:rPr lang="en-GB" sz="1100" dirty="0" err="1"/>
              <a:t>Simonyan</a:t>
            </a:r>
            <a:r>
              <a:rPr lang="en-GB" sz="1100" dirty="0"/>
              <a:t>, K., </a:t>
            </a:r>
            <a:r>
              <a:rPr lang="en-GB" sz="1100" dirty="0" err="1"/>
              <a:t>Antonoglou</a:t>
            </a:r>
            <a:r>
              <a:rPr lang="en-GB" sz="1100" dirty="0"/>
              <a:t>, I., </a:t>
            </a:r>
            <a:r>
              <a:rPr lang="en-GB" sz="1100" dirty="0" smtClean="0"/>
              <a:t>Huang, </a:t>
            </a:r>
            <a:r>
              <a:rPr lang="en-GB" sz="1100" dirty="0"/>
              <a:t>A., </a:t>
            </a:r>
            <a:r>
              <a:rPr lang="en-GB" sz="1100" dirty="0" err="1"/>
              <a:t>Guez</a:t>
            </a:r>
            <a:r>
              <a:rPr lang="en-GB" sz="1100" dirty="0"/>
              <a:t>, A., Hubert, T., Baker, L., Lai, M., Bolton, A., Chen, Y., </a:t>
            </a:r>
            <a:r>
              <a:rPr lang="en-GB" sz="1100" dirty="0" err="1"/>
              <a:t>Lillicrap</a:t>
            </a:r>
            <a:r>
              <a:rPr lang="en-GB" sz="1100" dirty="0"/>
              <a:t>, T</a:t>
            </a:r>
            <a:r>
              <a:rPr lang="en-GB" sz="1100" dirty="0" smtClean="0"/>
              <a:t>., </a:t>
            </a:r>
            <a:r>
              <a:rPr lang="en-GB" sz="1100" dirty="0"/>
              <a:t>Hui, F., </a:t>
            </a:r>
            <a:r>
              <a:rPr lang="en-GB" sz="1100" dirty="0" err="1"/>
              <a:t>Sifre</a:t>
            </a:r>
            <a:r>
              <a:rPr lang="en-GB" sz="1100" dirty="0"/>
              <a:t>, L., van den </a:t>
            </a:r>
            <a:r>
              <a:rPr lang="en-GB" sz="1100" dirty="0" err="1"/>
              <a:t>Driessche</a:t>
            </a:r>
            <a:r>
              <a:rPr lang="en-GB" sz="1100" dirty="0"/>
              <a:t>, G., Graepel, T. and Hassabis, D. (2017). Mastering the game of Go without human knowledge. Nature, 550(7676), pp.354-359.</a:t>
            </a:r>
          </a:p>
        </p:txBody>
      </p:sp>
    </p:spTree>
    <p:extLst>
      <p:ext uri="{BB962C8B-B14F-4D97-AF65-F5344CB8AC3E}">
        <p14:creationId xmlns:p14="http://schemas.microsoft.com/office/powerpoint/2010/main" val="147904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Iteration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18712" y="2222287"/>
                <a:ext cx="10554574" cy="3988508"/>
              </a:xfrm>
            </p:spPr>
            <p:txBody>
              <a:bodyPr anchor="t">
                <a:normAutofit fontScale="92500" lnSpcReduction="10000"/>
              </a:bodyPr>
              <a:lstStyle/>
              <a:p>
                <a:r>
                  <a:rPr lang="en-US" dirty="0" smtClean="0"/>
                  <a:t>The combination of MCTS and RL neural network forms a policy iteration</a:t>
                </a:r>
              </a:p>
              <a:p>
                <a:endParaRPr lang="en-US" dirty="0"/>
              </a:p>
              <a:p>
                <a:r>
                  <a:rPr lang="en-US" dirty="0" smtClean="0"/>
                  <a:t>MCTS evaluates the policy returned by RL neural network</a:t>
                </a:r>
              </a:p>
              <a:p>
                <a:endParaRPr lang="en-US" dirty="0"/>
              </a:p>
              <a:p>
                <a:r>
                  <a:rPr lang="en-US" dirty="0" smtClean="0"/>
                  <a:t>RL neural network improves its policy with the actual search probabilities in MCTS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𝑙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 − 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𝑙𝑜𝑔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p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</m:oMath>
                </a14:m>
                <a:r>
                  <a:rPr lang="en-US" dirty="0" smtClean="0"/>
                  <a:t> is the actual search probability</a:t>
                </a:r>
              </a:p>
              <a:p>
                <a:r>
                  <a:rPr lang="en-US" dirty="0" smtClean="0"/>
                  <a:t>p is the policy vector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is the L2-regularization term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8712" y="2222287"/>
                <a:ext cx="10554574" cy="398850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227524" y="6257836"/>
            <a:ext cx="81502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/>
              <a:t>Reference: </a:t>
            </a:r>
            <a:r>
              <a:rPr lang="en-US" sz="1100" dirty="0" smtClean="0"/>
              <a:t>	</a:t>
            </a:r>
            <a:r>
              <a:rPr lang="en-GB" sz="1100" dirty="0"/>
              <a:t>Silver, D., </a:t>
            </a:r>
            <a:r>
              <a:rPr lang="en-GB" sz="1100" dirty="0" err="1"/>
              <a:t>Schrittwieser</a:t>
            </a:r>
            <a:r>
              <a:rPr lang="en-GB" sz="1100" dirty="0"/>
              <a:t>, J., </a:t>
            </a:r>
            <a:r>
              <a:rPr lang="en-GB" sz="1100" dirty="0" err="1"/>
              <a:t>Simonyan</a:t>
            </a:r>
            <a:r>
              <a:rPr lang="en-GB" sz="1100" dirty="0"/>
              <a:t>, K., </a:t>
            </a:r>
            <a:r>
              <a:rPr lang="en-GB" sz="1100" dirty="0" err="1"/>
              <a:t>Antonoglou</a:t>
            </a:r>
            <a:r>
              <a:rPr lang="en-GB" sz="1100" dirty="0"/>
              <a:t>, I., </a:t>
            </a:r>
            <a:r>
              <a:rPr lang="en-GB" sz="1100" dirty="0" smtClean="0"/>
              <a:t>Huang, </a:t>
            </a:r>
            <a:r>
              <a:rPr lang="en-GB" sz="1100" dirty="0"/>
              <a:t>A., </a:t>
            </a:r>
            <a:r>
              <a:rPr lang="en-GB" sz="1100" dirty="0" err="1"/>
              <a:t>Guez</a:t>
            </a:r>
            <a:r>
              <a:rPr lang="en-GB" sz="1100" dirty="0"/>
              <a:t>, A., Hubert, T., Baker, L., Lai, M., Bolton, A., Chen, Y., </a:t>
            </a:r>
            <a:r>
              <a:rPr lang="en-GB" sz="1100" dirty="0" err="1"/>
              <a:t>Lillicrap</a:t>
            </a:r>
            <a:r>
              <a:rPr lang="en-GB" sz="1100" dirty="0"/>
              <a:t>, T</a:t>
            </a:r>
            <a:r>
              <a:rPr lang="en-GB" sz="1100" dirty="0" smtClean="0"/>
              <a:t>., </a:t>
            </a:r>
            <a:r>
              <a:rPr lang="en-GB" sz="1100" dirty="0"/>
              <a:t>Hui, F., </a:t>
            </a:r>
            <a:r>
              <a:rPr lang="en-GB" sz="1100" dirty="0" err="1"/>
              <a:t>Sifre</a:t>
            </a:r>
            <a:r>
              <a:rPr lang="en-GB" sz="1100" dirty="0"/>
              <a:t>, L., van den </a:t>
            </a:r>
            <a:r>
              <a:rPr lang="en-GB" sz="1100" dirty="0" err="1"/>
              <a:t>Driessche</a:t>
            </a:r>
            <a:r>
              <a:rPr lang="en-GB" sz="1100" dirty="0"/>
              <a:t>, G., Graepel, T. and Hassabis, D. (2017). Mastering the game of Go without human knowledge. Nature, 550(7676), pp.354-359.</a:t>
            </a:r>
          </a:p>
        </p:txBody>
      </p:sp>
    </p:spTree>
    <p:extLst>
      <p:ext uri="{BB962C8B-B14F-4D97-AF65-F5344CB8AC3E}">
        <p14:creationId xmlns:p14="http://schemas.microsoft.com/office/powerpoint/2010/main" val="134839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MCRL- Adaptation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Our adaptation of the MCRL is almost identical except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smtClean="0"/>
              <a:t>Each </a:t>
            </a:r>
            <a:r>
              <a:rPr lang="en-US" b="1" i="1" dirty="0" smtClean="0"/>
              <a:t>player</a:t>
            </a:r>
            <a:r>
              <a:rPr lang="en-US" dirty="0" smtClean="0"/>
              <a:t> is privately provided card information before making each move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smtClean="0"/>
              <a:t>Each </a:t>
            </a:r>
            <a:r>
              <a:rPr lang="en-US" b="1" i="1" dirty="0" smtClean="0"/>
              <a:t>player</a:t>
            </a:r>
            <a:r>
              <a:rPr lang="en-US" dirty="0" smtClean="0"/>
              <a:t> bids deterministically instead of bidding by a probability proportional to MCTS visit count (like in the first 30 moves of </a:t>
            </a:r>
            <a:r>
              <a:rPr lang="en-US" dirty="0" err="1" smtClean="0"/>
              <a:t>AlphaZero</a:t>
            </a:r>
            <a:r>
              <a:rPr lang="en-US" dirty="0" smtClean="0"/>
              <a:t>)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Relatively shallow search depth in Bridge and large state space</a:t>
            </a:r>
          </a:p>
        </p:txBody>
      </p:sp>
    </p:spTree>
    <p:extLst>
      <p:ext uri="{BB962C8B-B14F-4D97-AF65-F5344CB8AC3E}">
        <p14:creationId xmlns:p14="http://schemas.microsoft.com/office/powerpoint/2010/main" val="63671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603591"/>
                  </p:ext>
                </p:extLst>
              </p:nvPr>
            </p:nvGraphicFramePr>
            <p:xfrm>
              <a:off x="1638795" y="118745"/>
              <a:ext cx="8193974" cy="6517250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511806"/>
                    <a:gridCol w="391199"/>
                    <a:gridCol w="397282"/>
                    <a:gridCol w="430733"/>
                    <a:gridCol w="379043"/>
                    <a:gridCol w="6083911"/>
                  </a:tblGrid>
                  <a:tr h="260690">
                    <a:tc gridSpan="6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Algorithm 2 - Adaptation of MCRL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146675" algn="l"/>
                            </a:tabLst>
                          </a:pPr>
                          <a:r>
                            <a:rPr lang="en-GB" sz="1100">
                              <a:effectLst/>
                            </a:rPr>
                            <a:t>1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 gridSpan="5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Initialize networks with random parameters </a:t>
                          </a:r>
                          <a:r>
                            <a:rPr lang="en-GB" sz="1100">
                              <a:effectLst/>
                              <a:sym typeface="Symbol" charset="2"/>
                            </a:rPr>
                            <a:t>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2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 gridSpan="5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b="1" dirty="0">
                              <a:effectLst/>
                            </a:rPr>
                            <a:t>for each </a:t>
                          </a:r>
                          <a:r>
                            <a:rPr lang="en-GB" sz="1100" dirty="0">
                              <a:effectLst/>
                            </a:rPr>
                            <a:t>episode </a:t>
                          </a:r>
                          <a:r>
                            <a:rPr lang="en-GB" sz="1100" b="1" dirty="0">
                              <a:effectLst/>
                            </a:rPr>
                            <a:t>do</a:t>
                          </a:r>
                          <a:endParaRPr lang="en-GB" sz="1100" b="1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3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4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Generate random deal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 smtClean="0">
                              <a:effectLst/>
                              <a:latin typeface="Calibri" charset="0"/>
                              <a:ea typeface="新細明體" charset="-120"/>
                              <a:cs typeface="Times New Roman" charset="0"/>
                            </a:rPr>
                            <a:t>4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4"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100" dirty="0" smtClean="0">
                              <a:effectLst/>
                            </a:rPr>
                            <a:t>Initialize empty bidding sequence</a:t>
                          </a:r>
                          <a:endParaRPr lang="en-GB" sz="1100" dirty="0" smtClean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4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4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b="1" dirty="0">
                              <a:effectLst/>
                            </a:rPr>
                            <a:t>for each </a:t>
                          </a:r>
                          <a:r>
                            <a:rPr lang="en-GB" sz="1100" dirty="0">
                              <a:effectLst/>
                            </a:rPr>
                            <a:t>iteration </a:t>
                          </a:r>
                          <a:r>
                            <a:rPr lang="en-GB" sz="1100" b="1" dirty="0">
                              <a:effectLst/>
                            </a:rPr>
                            <a:t>do</a:t>
                          </a:r>
                          <a:endParaRPr lang="en-GB" sz="1100" b="1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5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Initialize empty </a:t>
                          </a:r>
                          <a:r>
                            <a:rPr lang="en-GB" sz="1100" dirty="0" smtClean="0">
                              <a:effectLst/>
                            </a:rPr>
                            <a:t>simulation bidding </a:t>
                          </a:r>
                          <a:r>
                            <a:rPr lang="en-GB" sz="1100" dirty="0">
                              <a:effectLst/>
                            </a:rPr>
                            <a:t>sequence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6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b="1" dirty="0">
                              <a:effectLst/>
                            </a:rPr>
                            <a:t>while</a:t>
                          </a:r>
                          <a:r>
                            <a:rPr lang="en-GB" sz="1100" dirty="0">
                              <a:effectLst/>
                            </a:rPr>
                            <a:t> bidding not </a:t>
                          </a:r>
                          <a:r>
                            <a:rPr lang="en-GB" sz="1100" b="1" dirty="0">
                              <a:effectLst/>
                            </a:rPr>
                            <a:t>ended</a:t>
                          </a:r>
                          <a:endParaRPr lang="en-GB" sz="1100" b="1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7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Provide playing network with statistics of other players’ hands, bidding sequence and cards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8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Receive a policy vector </a:t>
                          </a:r>
                          <a14:m>
                            <m:oMath xmlns:m="http://schemas.openxmlformats.org/officeDocument/2006/math">
                              <m:r>
                                <a:rPr lang="en-GB" sz="1100">
                                  <a:effectLst/>
                                  <a:latin typeface="Cambria Math" charset="0"/>
                                </a:rPr>
                                <m:t>𝑝</m:t>
                              </m:r>
                            </m:oMath>
                          </a14:m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9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if playing network </a:t>
                          </a:r>
                          <a:r>
                            <a:rPr lang="en-GB" sz="1100" b="1" dirty="0">
                              <a:effectLst/>
                            </a:rPr>
                            <a:t>equals</a:t>
                          </a:r>
                          <a:r>
                            <a:rPr lang="en-GB" sz="1100" dirty="0">
                              <a:effectLst/>
                            </a:rPr>
                            <a:t> learning network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10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Adjust policy vector </a:t>
                          </a:r>
                          <a14:m>
                            <m:oMath xmlns:m="http://schemas.openxmlformats.org/officeDocument/2006/math">
                              <m:r>
                                <a:rPr lang="en-GB" sz="1100">
                                  <a:effectLst/>
                                  <a:latin typeface="Cambria Math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GB" sz="1100" dirty="0">
                              <a:effectLst/>
                            </a:rPr>
                            <a:t> with sample values and visit count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b="1" dirty="0">
                              <a:effectLst/>
                            </a:rPr>
                            <a:t>end if</a:t>
                          </a:r>
                          <a:endParaRPr lang="en-GB" sz="1100" b="1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 smtClean="0">
                              <a:effectLst/>
                            </a:rPr>
                            <a:t>11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Choose </a:t>
                          </a:r>
                          <a:r>
                            <a:rPr lang="en-GB" sz="1100" dirty="0" smtClean="0">
                              <a:effectLst/>
                            </a:rPr>
                            <a:t>the</a:t>
                          </a:r>
                          <a:r>
                            <a:rPr lang="en-GB" sz="1100" baseline="0" dirty="0" smtClean="0">
                              <a:effectLst/>
                            </a:rPr>
                            <a:t> bid with maximum value in </a:t>
                          </a:r>
                          <a14:m>
                            <m:oMath xmlns:m="http://schemas.openxmlformats.org/officeDocument/2006/math">
                              <m:r>
                                <a:rPr lang="en-GB" sz="1100" smtClean="0">
                                  <a:effectLst/>
                                  <a:latin typeface="Cambria Math" charset="0"/>
                                </a:rPr>
                                <m:t>𝑝</m:t>
                              </m:r>
                            </m:oMath>
                          </a14:m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 smtClean="0">
                              <a:effectLst/>
                            </a:rPr>
                            <a:t>12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Append the bid to </a:t>
                          </a:r>
                          <a:r>
                            <a:rPr lang="en-GB" sz="1100" dirty="0" smtClean="0">
                              <a:effectLst/>
                            </a:rPr>
                            <a:t>simulation</a:t>
                          </a:r>
                          <a:r>
                            <a:rPr lang="en-GB" sz="1100" baseline="0" dirty="0" smtClean="0">
                              <a:effectLst/>
                            </a:rPr>
                            <a:t> bidding sequence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14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Check if bidding ended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15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Repeat with next player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b="1" dirty="0">
                              <a:effectLst/>
                            </a:rPr>
                            <a:t>end while</a:t>
                          </a:r>
                          <a:endParaRPr lang="en-GB" sz="1100" b="1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16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Update visit count and value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4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b="1" dirty="0">
                              <a:effectLst/>
                            </a:rPr>
                            <a:t>end for</a:t>
                          </a:r>
                          <a:endParaRPr lang="en-GB" sz="1100" b="1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100" dirty="0" smtClean="0">
                              <a:effectLst/>
                            </a:rPr>
                            <a:t>17</a:t>
                          </a:r>
                          <a:endParaRPr lang="en-GB" sz="1100" dirty="0" smtClean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4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 smtClean="0">
                              <a:effectLst/>
                            </a:rPr>
                            <a:t>Choose </a:t>
                          </a:r>
                          <a:r>
                            <a:rPr lang="en-GB" sz="1100" dirty="0" smtClean="0">
                              <a:effectLst/>
                            </a:rPr>
                            <a:t>the</a:t>
                          </a:r>
                          <a:r>
                            <a:rPr lang="en-GB" sz="1100" baseline="0" dirty="0" smtClean="0">
                              <a:effectLst/>
                            </a:rPr>
                            <a:t> bid with maximum </a:t>
                          </a:r>
                          <a:r>
                            <a:rPr lang="en-GB" sz="1100" baseline="0" dirty="0" smtClean="0">
                              <a:effectLst/>
                            </a:rPr>
                            <a:t>visit count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 smtClean="0">
                              <a:effectLst/>
                            </a:rPr>
                            <a:t>18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4"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100" dirty="0" smtClean="0">
                              <a:effectLst/>
                            </a:rPr>
                            <a:t>Append the bid to </a:t>
                          </a:r>
                          <a:r>
                            <a:rPr lang="en-GB" sz="1100" baseline="0" dirty="0" smtClean="0">
                              <a:effectLst/>
                            </a:rPr>
                            <a:t>bidding sequence</a:t>
                          </a:r>
                          <a:endParaRPr lang="en-GB" sz="1100" dirty="0" smtClean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 smtClean="0">
                              <a:effectLst/>
                            </a:rPr>
                            <a:t>19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4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Provide actual visit probability</a:t>
                          </a:r>
                          <a14:m>
                            <m:oMath xmlns:m="http://schemas.openxmlformats.org/officeDocument/2006/math">
                              <m:r>
                                <a:rPr lang="en-GB" sz="1100">
                                  <a:effectLst/>
                                </a:rPr>
                                <m:t> </m:t>
                              </m:r>
                              <m:r>
                                <a:rPr lang="en-GB" sz="1100">
                                  <a:effectLst/>
                                </a:rPr>
                                <m:t>𝜋</m:t>
                              </m:r>
                            </m:oMath>
                          </a14:m>
                          <a:r>
                            <a:rPr lang="en-GB" sz="1100" dirty="0">
                              <a:effectLst/>
                            </a:rPr>
                            <a:t> as training data for learning network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 smtClean="0"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4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Repeat with next learning network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 gridSpan="5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b="1" dirty="0">
                              <a:effectLst/>
                            </a:rPr>
                            <a:t>end for</a:t>
                          </a:r>
                          <a:endParaRPr lang="en-GB" sz="1100" b="1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603591"/>
                  </p:ext>
                </p:extLst>
              </p:nvPr>
            </p:nvGraphicFramePr>
            <p:xfrm>
              <a:off x="1638795" y="118745"/>
              <a:ext cx="8193974" cy="6517250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511806"/>
                    <a:gridCol w="391199"/>
                    <a:gridCol w="397282"/>
                    <a:gridCol w="430733"/>
                    <a:gridCol w="379043"/>
                    <a:gridCol w="6083911"/>
                  </a:tblGrid>
                  <a:tr h="260690">
                    <a:tc gridSpan="6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Algorithm 2 - Adaptation of MCRL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146675" algn="l"/>
                            </a:tabLst>
                          </a:pPr>
                          <a:r>
                            <a:rPr lang="en-GB" sz="1100">
                              <a:effectLst/>
                            </a:rPr>
                            <a:t>1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 gridSpan="5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Initialize networks with random parameters </a:t>
                          </a:r>
                          <a:r>
                            <a:rPr lang="en-GB" sz="1100">
                              <a:effectLst/>
                              <a:sym typeface="Symbol" charset="2"/>
                            </a:rPr>
                            <a:t>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2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 gridSpan="5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b="1" dirty="0">
                              <a:effectLst/>
                            </a:rPr>
                            <a:t>for each </a:t>
                          </a:r>
                          <a:r>
                            <a:rPr lang="en-GB" sz="1100" dirty="0">
                              <a:effectLst/>
                            </a:rPr>
                            <a:t>episode </a:t>
                          </a:r>
                          <a:r>
                            <a:rPr lang="en-GB" sz="1100" b="1" dirty="0">
                              <a:effectLst/>
                            </a:rPr>
                            <a:t>do</a:t>
                          </a:r>
                          <a:endParaRPr lang="en-GB" sz="1100" b="1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3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4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Generate random deal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 smtClean="0">
                              <a:effectLst/>
                              <a:latin typeface="Calibri" charset="0"/>
                              <a:ea typeface="新細明體" charset="-120"/>
                              <a:cs typeface="Times New Roman" charset="0"/>
                            </a:rPr>
                            <a:t>4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4"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100" dirty="0" smtClean="0">
                              <a:effectLst/>
                            </a:rPr>
                            <a:t>Initialize empty bidding sequence</a:t>
                          </a:r>
                          <a:endParaRPr lang="en-GB" sz="1100" dirty="0" smtClean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4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4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b="1" dirty="0">
                              <a:effectLst/>
                            </a:rPr>
                            <a:t>for each </a:t>
                          </a:r>
                          <a:r>
                            <a:rPr lang="en-GB" sz="1100" dirty="0">
                              <a:effectLst/>
                            </a:rPr>
                            <a:t>iteration </a:t>
                          </a:r>
                          <a:r>
                            <a:rPr lang="en-GB" sz="1100" b="1" dirty="0">
                              <a:effectLst/>
                            </a:rPr>
                            <a:t>do</a:t>
                          </a:r>
                          <a:endParaRPr lang="en-GB" sz="1100" b="1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5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Initialize empty </a:t>
                          </a:r>
                          <a:r>
                            <a:rPr lang="en-GB" sz="1100" dirty="0" smtClean="0">
                              <a:effectLst/>
                            </a:rPr>
                            <a:t>simulation bidding </a:t>
                          </a:r>
                          <a:r>
                            <a:rPr lang="en-GB" sz="1100" dirty="0">
                              <a:effectLst/>
                            </a:rPr>
                            <a:t>sequence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6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b="1" dirty="0">
                              <a:effectLst/>
                            </a:rPr>
                            <a:t>while</a:t>
                          </a:r>
                          <a:r>
                            <a:rPr lang="en-GB" sz="1100" dirty="0">
                              <a:effectLst/>
                            </a:rPr>
                            <a:t> bidding not </a:t>
                          </a:r>
                          <a:r>
                            <a:rPr lang="en-GB" sz="1100" b="1" dirty="0">
                              <a:effectLst/>
                            </a:rPr>
                            <a:t>ended</a:t>
                          </a:r>
                          <a:endParaRPr lang="en-GB" sz="1100" b="1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7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Provide playing network with statistics of other players’ hands, bidding sequence and cards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8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7217" marR="37217" marT="0" marB="0" anchor="ctr">
                        <a:blipFill rotWithShape="0">
                          <a:blip r:embed="rId2"/>
                          <a:stretch>
                            <a:fillRect l="-26861" t="-897674" r="-471" b="-151162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9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if playing network </a:t>
                          </a:r>
                          <a:r>
                            <a:rPr lang="en-GB" sz="1100" b="1" dirty="0">
                              <a:effectLst/>
                            </a:rPr>
                            <a:t>equals</a:t>
                          </a:r>
                          <a:r>
                            <a:rPr lang="en-GB" sz="1100" dirty="0">
                              <a:effectLst/>
                            </a:rPr>
                            <a:t> learning network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10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7217" marR="37217" marT="0" marB="0" anchor="ctr">
                        <a:blipFill rotWithShape="0">
                          <a:blip r:embed="rId2"/>
                          <a:stretch>
                            <a:fillRect l="-34735" t="-1097674" r="-501" b="-1311628"/>
                          </a:stretch>
                        </a:blipFill>
                      </a:tcPr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b="1" dirty="0">
                              <a:effectLst/>
                            </a:rPr>
                            <a:t>end if</a:t>
                          </a:r>
                          <a:endParaRPr lang="en-GB" sz="1100" b="1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 smtClean="0">
                              <a:effectLst/>
                            </a:rPr>
                            <a:t>11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7217" marR="37217" marT="0" marB="0" anchor="ctr">
                        <a:blipFill rotWithShape="0">
                          <a:blip r:embed="rId2"/>
                          <a:stretch>
                            <a:fillRect l="-26861" t="-1295349" r="-471" b="-111395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 smtClean="0">
                              <a:effectLst/>
                            </a:rPr>
                            <a:t>12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Append the bid to </a:t>
                          </a:r>
                          <a:r>
                            <a:rPr lang="en-GB" sz="1100" dirty="0" smtClean="0">
                              <a:effectLst/>
                            </a:rPr>
                            <a:t>simulation</a:t>
                          </a:r>
                          <a:r>
                            <a:rPr lang="en-GB" sz="1100" baseline="0" dirty="0" smtClean="0">
                              <a:effectLst/>
                            </a:rPr>
                            <a:t> bidding sequence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14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Check if bidding ended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15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2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Repeat with next player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b="1" dirty="0">
                              <a:effectLst/>
                            </a:rPr>
                            <a:t>end while</a:t>
                          </a:r>
                          <a:endParaRPr lang="en-GB" sz="1100" b="1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16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3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>
                              <a:effectLst/>
                            </a:rPr>
                            <a:t>Update visit count and value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4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b="1" dirty="0">
                              <a:effectLst/>
                            </a:rPr>
                            <a:t>end for</a:t>
                          </a:r>
                          <a:endParaRPr lang="en-GB" sz="1100" b="1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100" dirty="0" smtClean="0">
                              <a:effectLst/>
                            </a:rPr>
                            <a:t>17</a:t>
                          </a:r>
                          <a:endParaRPr lang="en-GB" sz="1100" dirty="0" smtClean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4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 smtClean="0">
                              <a:effectLst/>
                            </a:rPr>
                            <a:t>Choose </a:t>
                          </a:r>
                          <a:r>
                            <a:rPr lang="en-GB" sz="1100" dirty="0" smtClean="0">
                              <a:effectLst/>
                            </a:rPr>
                            <a:t>the</a:t>
                          </a:r>
                          <a:r>
                            <a:rPr lang="en-GB" sz="1100" baseline="0" dirty="0" smtClean="0">
                              <a:effectLst/>
                            </a:rPr>
                            <a:t> bid with maximum </a:t>
                          </a:r>
                          <a:r>
                            <a:rPr lang="en-GB" sz="1100" baseline="0" dirty="0" smtClean="0">
                              <a:effectLst/>
                            </a:rPr>
                            <a:t>visit count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 smtClean="0">
                              <a:effectLst/>
                            </a:rPr>
                            <a:t>18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4"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100" dirty="0" smtClean="0">
                              <a:effectLst/>
                            </a:rPr>
                            <a:t>Append the bid to </a:t>
                          </a:r>
                          <a:r>
                            <a:rPr lang="en-GB" sz="1100" baseline="0" dirty="0" smtClean="0">
                              <a:effectLst/>
                            </a:rPr>
                            <a:t>bidding sequence</a:t>
                          </a:r>
                          <a:endParaRPr lang="en-GB" sz="1100" dirty="0" smtClean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 smtClean="0">
                              <a:effectLst/>
                            </a:rPr>
                            <a:t>19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7217" marR="37217" marT="0" marB="0" anchor="ctr">
                        <a:blipFill rotWithShape="0">
                          <a:blip r:embed="rId2"/>
                          <a:stretch>
                            <a:fillRect l="-12448" t="-2245238" r="-418" b="-22381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dirty="0" smtClean="0"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20</a:t>
                          </a:r>
                          <a:endParaRPr lang="en-GB" sz="1100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gridSpan="4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Repeat with next learning network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606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>
                              <a:effectLst/>
                            </a:rPr>
                            <a:t> </a:t>
                          </a:r>
                          <a:endParaRPr lang="en-GB" sz="110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/>
                    </a:tc>
                    <a:tc gridSpan="5"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GB" sz="1100" b="1" dirty="0">
                              <a:effectLst/>
                            </a:rPr>
                            <a:t>end for</a:t>
                          </a:r>
                          <a:endParaRPr lang="en-GB" sz="1100" b="1" dirty="0">
                            <a:effectLst/>
                            <a:latin typeface="Calibri" charset="0"/>
                            <a:ea typeface="新細明體" charset="-120"/>
                            <a:cs typeface="Times New Roman" charset="0"/>
                          </a:endParaRPr>
                        </a:p>
                      </a:txBody>
                      <a:tcPr marL="37217" marR="37217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285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+mj-lt"/>
              <a:buAutoNum type="arabicPeriod"/>
            </a:pPr>
            <a:r>
              <a:rPr lang="en-US" dirty="0" err="1" smtClean="0"/>
              <a:t>Dirichlet</a:t>
            </a:r>
            <a:r>
              <a:rPr lang="en-US" dirty="0" smtClean="0"/>
              <a:t> noise is added to reduce the effect of prior probabilities</a:t>
            </a:r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Prior probabilities are scaled down by reverse of visit count</a:t>
            </a:r>
          </a:p>
        </p:txBody>
      </p:sp>
    </p:spTree>
    <p:extLst>
      <p:ext uri="{BB962C8B-B14F-4D97-AF65-F5344CB8AC3E}">
        <p14:creationId xmlns:p14="http://schemas.microsoft.com/office/powerpoint/2010/main" val="17286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- Quantitative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2308081"/>
              </p:ext>
            </p:extLst>
          </p:nvPr>
        </p:nvGraphicFramePr>
        <p:xfrm>
          <a:off x="3243452" y="2146302"/>
          <a:ext cx="5252847" cy="42714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6025"/>
                <a:gridCol w="1555727"/>
                <a:gridCol w="1601095"/>
              </a:tblGrid>
              <a:tr h="47461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 dirty="0">
                          <a:effectLst/>
                        </a:rPr>
                        <a:t> </a:t>
                      </a:r>
                      <a:endParaRPr lang="en-GB" sz="15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MCRL</a:t>
                      </a:r>
                      <a:endParaRPr lang="en-GB" sz="15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Random Walk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</a:tr>
              <a:tr h="47461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 dirty="0">
                          <a:effectLst/>
                        </a:rPr>
                        <a:t>Players</a:t>
                      </a:r>
                      <a:endParaRPr lang="en-GB" sz="15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2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2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</a:tr>
              <a:tr h="47461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Deals Tested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1,000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1,000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</a:tr>
              <a:tr h="47461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Max Gain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 dirty="0" smtClean="0">
                          <a:effectLst/>
                        </a:rPr>
                        <a:t>2,220</a:t>
                      </a:r>
                      <a:endParaRPr lang="en-GB" sz="15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1,420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</a:tr>
              <a:tr h="47461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Max Loss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 dirty="0">
                          <a:effectLst/>
                        </a:rPr>
                        <a:t>-</a:t>
                      </a:r>
                      <a:r>
                        <a:rPr lang="en-GB" sz="1500" dirty="0" smtClean="0">
                          <a:effectLst/>
                        </a:rPr>
                        <a:t>2,220</a:t>
                      </a:r>
                      <a:endParaRPr lang="en-GB" sz="15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-2,820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</a:tr>
              <a:tr h="47461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Total G/L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 b="1" dirty="0" smtClean="0">
                          <a:effectLst/>
                        </a:rPr>
                        <a:t>18,490</a:t>
                      </a:r>
                      <a:endParaRPr lang="en-GB" sz="1500" b="1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-626,400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</a:tr>
              <a:tr h="47461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Squared Total Error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 dirty="0" smtClean="0">
                          <a:effectLst/>
                        </a:rPr>
                        <a:t>557,534,500</a:t>
                      </a:r>
                      <a:endParaRPr lang="en-GB" sz="15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655,661,400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</a:tr>
              <a:tr h="47461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Total IMP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324</a:t>
                      </a:r>
                      <a:endParaRPr lang="en-GB" sz="1500" b="1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-9,753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</a:tr>
              <a:tr h="47461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>
                          <a:effectLst/>
                        </a:rPr>
                        <a:t>Lvl 7 Boards</a:t>
                      </a:r>
                      <a:endParaRPr lang="en-GB" sz="15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 b="1" dirty="0" smtClean="0">
                          <a:effectLst/>
                        </a:rPr>
                        <a:t>0</a:t>
                      </a:r>
                      <a:endParaRPr lang="en-GB" sz="1500" b="1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500" dirty="0">
                          <a:effectLst/>
                        </a:rPr>
                        <a:t>858</a:t>
                      </a:r>
                      <a:endParaRPr lang="en-GB" sz="15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88990" marR="8899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57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- Qualitative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t="36537" r="44696" b="24674"/>
          <a:stretch/>
        </p:blipFill>
        <p:spPr>
          <a:xfrm>
            <a:off x="2398816" y="2220685"/>
            <a:ext cx="6258296" cy="35695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15688" y="4251368"/>
            <a:ext cx="2648197" cy="39188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- Qualitative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1" t="36537" r="44696" b="24674"/>
          <a:stretch/>
        </p:blipFill>
        <p:spPr>
          <a:xfrm>
            <a:off x="2398816" y="2220685"/>
            <a:ext cx="6258296" cy="35695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98816" y="4251368"/>
            <a:ext cx="475013" cy="27313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04358" y="2220685"/>
            <a:ext cx="571995" cy="7006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4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t="55353" r="80454" b="11515"/>
          <a:stretch/>
        </p:blipFill>
        <p:spPr>
          <a:xfrm>
            <a:off x="4045528" y="793868"/>
            <a:ext cx="4516581" cy="53675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559638" y="932413"/>
            <a:ext cx="2379177" cy="369332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1D: 3+ D, 11-21 HCP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56621" y="3477634"/>
            <a:ext cx="1816523" cy="369332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1S: 4+S, 6+HCP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8376" y="2480107"/>
            <a:ext cx="16353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2N: 5+C, 5+D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80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0" t="10389" r="24416" b="20179"/>
          <a:stretch/>
        </p:blipFill>
        <p:spPr>
          <a:xfrm>
            <a:off x="2565070" y="170711"/>
            <a:ext cx="5522027" cy="60167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29444" y="857437"/>
            <a:ext cx="2648197" cy="39188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29444" y="2983119"/>
            <a:ext cx="2648197" cy="39188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65070" y="4970010"/>
            <a:ext cx="2648197" cy="39188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0" t="10389" r="24416" b="20179"/>
          <a:stretch/>
        </p:blipFill>
        <p:spPr>
          <a:xfrm>
            <a:off x="2565070" y="170711"/>
            <a:ext cx="5522027" cy="60167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77886" y="170709"/>
            <a:ext cx="5237389" cy="82941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77886" y="1138358"/>
            <a:ext cx="5237389" cy="19048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77886" y="3179062"/>
            <a:ext cx="5237389" cy="195015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4167" r="59687"/>
          <a:stretch/>
        </p:blipFill>
        <p:spPr>
          <a:xfrm>
            <a:off x="3343276" y="140622"/>
            <a:ext cx="4629150" cy="67173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28960" y="742951"/>
            <a:ext cx="2428876" cy="31432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28960" y="2409826"/>
            <a:ext cx="2428876" cy="31432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28960" y="4076701"/>
            <a:ext cx="2428876" cy="31432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26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23709" y="2380166"/>
            <a:ext cx="10554574" cy="355749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excellent results in training simply comes from look forward simulations in MCTS</a:t>
            </a:r>
          </a:p>
          <a:p>
            <a:endParaRPr lang="en-US" dirty="0"/>
          </a:p>
          <a:p>
            <a:r>
              <a:rPr lang="en-US" dirty="0" smtClean="0"/>
              <a:t>And </a:t>
            </a:r>
            <a:r>
              <a:rPr lang="en-US" b="1" i="1" dirty="0" smtClean="0"/>
              <a:t>Pass</a:t>
            </a:r>
            <a:r>
              <a:rPr lang="en-US" dirty="0" smtClean="0"/>
              <a:t> is the only commonality captured by our network</a:t>
            </a:r>
          </a:p>
        </p:txBody>
      </p:sp>
    </p:spTree>
    <p:extLst>
      <p:ext uri="{BB962C8B-B14F-4D97-AF65-F5344CB8AC3E}">
        <p14:creationId xmlns:p14="http://schemas.microsoft.com/office/powerpoint/2010/main" val="8892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 For 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Large state space </a:t>
            </a:r>
            <a:r>
              <a:rPr lang="en-US" dirty="0"/>
              <a:t>for </a:t>
            </a:r>
            <a:r>
              <a:rPr lang="en-US" dirty="0" smtClean="0"/>
              <a:t>Bridge</a:t>
            </a:r>
          </a:p>
          <a:p>
            <a:endParaRPr lang="en-US" dirty="0"/>
          </a:p>
          <a:p>
            <a:r>
              <a:rPr lang="en-US" dirty="0"/>
              <a:t>Low correlation between actions and states</a:t>
            </a:r>
          </a:p>
          <a:p>
            <a:endParaRPr lang="en-US" dirty="0"/>
          </a:p>
          <a:p>
            <a:r>
              <a:rPr lang="en-US" dirty="0" smtClean="0"/>
              <a:t>Low correlation between states and results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1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State Space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n-US" dirty="0" smtClean="0"/>
                  <a:t>The combination of four hands is approximately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5.36 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28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There are 16 different possible settings (vulnerability, dealer position) for each deal</a:t>
                </a:r>
              </a:p>
              <a:p>
                <a:endParaRPr lang="en-US" dirty="0"/>
              </a:p>
              <a:p>
                <a:r>
                  <a:rPr lang="en-US" dirty="0" smtClean="0"/>
                  <a:t>The total number of auctions is approximately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1</m:t>
                    </m:r>
                    <m:r>
                      <a:rPr lang="en-US" b="0" i="1" dirty="0" smtClean="0">
                        <a:latin typeface="Cambria Math" charset="0"/>
                      </a:rPr>
                      <m:t>.29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47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This sums up to an enormous number of states on which our agents attempt to generalize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66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Low correlation between action and states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35663"/>
          </a:xfrm>
        </p:spPr>
        <p:txBody>
          <a:bodyPr anchor="t"/>
          <a:lstStyle/>
          <a:p>
            <a:r>
              <a:rPr lang="en-US" dirty="0" smtClean="0"/>
              <a:t>Assume the best contract in a hand is </a:t>
            </a:r>
            <a:r>
              <a:rPr lang="en-US" b="1" dirty="0" smtClean="0"/>
              <a:t>5-Spades</a:t>
            </a:r>
          </a:p>
          <a:p>
            <a:endParaRPr lang="en-US" dirty="0" smtClean="0"/>
          </a:p>
          <a:p>
            <a:r>
              <a:rPr lang="en-US" dirty="0" smtClean="0"/>
              <a:t>The agents could have various different ways of bidding before reaching </a:t>
            </a:r>
            <a:r>
              <a:rPr lang="en-US" b="1" dirty="0" smtClean="0"/>
              <a:t>5-Spades </a:t>
            </a:r>
            <a:r>
              <a:rPr lang="en-US" dirty="0" smtClean="0"/>
              <a:t>and </a:t>
            </a:r>
            <a:r>
              <a:rPr lang="en-US" b="1" dirty="0" smtClean="0"/>
              <a:t>passing</a:t>
            </a:r>
          </a:p>
          <a:p>
            <a:endParaRPr lang="en-US" b="1" dirty="0"/>
          </a:p>
          <a:p>
            <a:r>
              <a:rPr lang="en-US" dirty="0" smtClean="0"/>
              <a:t>And we can only evaluate them as equally good biddings</a:t>
            </a:r>
          </a:p>
          <a:p>
            <a:endParaRPr lang="en-US" dirty="0"/>
          </a:p>
          <a:p>
            <a:r>
              <a:rPr lang="en-US" dirty="0" smtClean="0"/>
              <a:t>This is again, unlike other games a determining move can cause certain states unreachable</a:t>
            </a:r>
          </a:p>
          <a:p>
            <a:endParaRPr lang="en-US" dirty="0"/>
          </a:p>
          <a:p>
            <a:r>
              <a:rPr lang="en-US" dirty="0" smtClean="0"/>
              <a:t>This deters both tree search and regret minimization</a:t>
            </a:r>
          </a:p>
        </p:txBody>
      </p:sp>
    </p:spTree>
    <p:extLst>
      <p:ext uri="{BB962C8B-B14F-4D97-AF65-F5344CB8AC3E}">
        <p14:creationId xmlns:p14="http://schemas.microsoft.com/office/powerpoint/2010/main" val="164929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Low correlation between states and results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In a game of Poker and we hold two Aces</a:t>
            </a:r>
          </a:p>
          <a:p>
            <a:r>
              <a:rPr lang="en-US" dirty="0" smtClean="0"/>
              <a:t>The flop has both broken suits and spots yet the pool is large</a:t>
            </a:r>
          </a:p>
          <a:p>
            <a:r>
              <a:rPr lang="en-US" dirty="0" smtClean="0"/>
              <a:t>We are in a good spot</a:t>
            </a:r>
          </a:p>
          <a:p>
            <a:endParaRPr lang="en-US" dirty="0"/>
          </a:p>
          <a:p>
            <a:r>
              <a:rPr lang="en-US" dirty="0" smtClean="0"/>
              <a:t>In a game of Go</a:t>
            </a:r>
          </a:p>
          <a:p>
            <a:r>
              <a:rPr lang="en-US" dirty="0" smtClean="0"/>
              <a:t>The state of the game can be evaluated approximately with territories and stones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71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Low correlation between states and results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21401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But in Bridge, assume </a:t>
            </a:r>
            <a:r>
              <a:rPr lang="en-US" dirty="0"/>
              <a:t>we hold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Spades:		</a:t>
            </a:r>
            <a:r>
              <a:rPr lang="en-US" dirty="0" err="1"/>
              <a:t>AQxx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Hearts:		</a:t>
            </a:r>
            <a:r>
              <a:rPr lang="en-US" dirty="0" err="1"/>
              <a:t>KJx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Diamonds:	</a:t>
            </a:r>
            <a:r>
              <a:rPr lang="en-US" dirty="0" err="1"/>
              <a:t>Jxx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Clubs:		</a:t>
            </a:r>
            <a:r>
              <a:rPr lang="en-US" dirty="0" err="1"/>
              <a:t>AJx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we bid 1NT, what position are we in? This question is usually meaningless unlike in other </a:t>
            </a:r>
            <a:r>
              <a:rPr lang="en-US" dirty="0" smtClean="0"/>
              <a:t>games, due to the cooperative nature of the game.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This limits the effectiveness of forward searches</a:t>
            </a:r>
          </a:p>
        </p:txBody>
      </p:sp>
    </p:spTree>
    <p:extLst>
      <p:ext uri="{BB962C8B-B14F-4D97-AF65-F5344CB8AC3E}">
        <p14:creationId xmlns:p14="http://schemas.microsoft.com/office/powerpoint/2010/main" val="126672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Low correlation between states and results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21401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An experiment actually shows the low correlation.</a:t>
            </a:r>
          </a:p>
          <a:p>
            <a:endParaRPr lang="en-US" dirty="0"/>
          </a:p>
          <a:p>
            <a:r>
              <a:rPr lang="en-US" dirty="0" smtClean="0"/>
              <a:t>By training a convolutional neural network through supervised learning to predict the number of tricks North can get on a NT contract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t="55353" r="80454" b="11515"/>
          <a:stretch/>
        </p:blipFill>
        <p:spPr>
          <a:xfrm>
            <a:off x="4045528" y="793868"/>
            <a:ext cx="4516581" cy="53675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918812" y="4946216"/>
            <a:ext cx="133722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4S + 1: 650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1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Low correlation between states and results</a:t>
            </a:r>
            <a:endParaRPr lang="en-US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740990"/>
              </p:ext>
            </p:extLst>
          </p:nvPr>
        </p:nvGraphicFramePr>
        <p:xfrm>
          <a:off x="3495696" y="2014537"/>
          <a:ext cx="5718627" cy="4663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96606"/>
                <a:gridCol w="1871268"/>
                <a:gridCol w="1650753"/>
              </a:tblGrid>
              <a:tr h="50420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 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First Approach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NT_by_N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</a:tr>
              <a:tr h="50420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Players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2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1*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</a:tr>
              <a:tr h="50420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Deals Tested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1,000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1,000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</a:tr>
              <a:tr h="50420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Max Gain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1,420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1610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</a:tr>
              <a:tr h="50420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Max Loss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-2,920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-1,960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</a:tr>
              <a:tr h="50420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Total G/L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-638,846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 b="1" dirty="0">
                          <a:effectLst/>
                        </a:rPr>
                        <a:t>-176,330</a:t>
                      </a:r>
                      <a:endParaRPr lang="en-GB" sz="1700" b="1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</a:tr>
              <a:tr h="50420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Squared Total Error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701,394,744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449,294,610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</a:tr>
              <a:tr h="50420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Total IMP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-9,740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-3,036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</a:tr>
              <a:tr h="504205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Lvl 7 Boards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>
                          <a:effectLst/>
                        </a:rPr>
                        <a:t>805</a:t>
                      </a:r>
                      <a:endParaRPr lang="en-GB" sz="170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700" dirty="0">
                          <a:effectLst/>
                        </a:rPr>
                        <a:t>0</a:t>
                      </a:r>
                      <a:endParaRPr lang="en-GB" sz="1700" dirty="0">
                        <a:effectLst/>
                        <a:latin typeface="Calibri" charset="0"/>
                        <a:ea typeface="新細明體" charset="-120"/>
                        <a:cs typeface="Times New Roman" charset="0"/>
                      </a:endParaRPr>
                    </a:p>
                  </a:txBody>
                  <a:tcPr marL="70425" marR="70425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Low correlation between states and results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21401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We still get a less than satisfactory network, even when the mean squared error in testing data was already at 3.79.</a:t>
            </a:r>
          </a:p>
          <a:p>
            <a:endParaRPr lang="en-US" dirty="0"/>
          </a:p>
          <a:p>
            <a:r>
              <a:rPr lang="en-US" dirty="0" smtClean="0"/>
              <a:t>Passing already gets us positive G/L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7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The approach should be focusing on creating a language</a:t>
            </a:r>
          </a:p>
          <a:p>
            <a:endParaRPr lang="en-US" dirty="0"/>
          </a:p>
          <a:p>
            <a:r>
              <a:rPr lang="en-US" dirty="0" smtClean="0"/>
              <a:t>Bids should be regarded as tokens not moves</a:t>
            </a:r>
          </a:p>
          <a:p>
            <a:endParaRPr lang="en-US" dirty="0"/>
          </a:p>
          <a:p>
            <a:r>
              <a:rPr lang="en-US" dirty="0" smtClean="0"/>
              <a:t>There can be a set of human abstracted information as 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892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86151" y="2628901"/>
            <a:ext cx="4418197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b="1" dirty="0" smtClean="0"/>
              <a:t>Thank You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624284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t="55353" r="80454" b="11515"/>
          <a:stretch/>
        </p:blipFill>
        <p:spPr>
          <a:xfrm>
            <a:off x="4045528" y="793868"/>
            <a:ext cx="4516581" cy="53675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918812" y="4946216"/>
            <a:ext cx="1337226" cy="369332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4S + 1: 650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65454" y="5625089"/>
            <a:ext cx="16289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6C X - </a:t>
            </a:r>
            <a:r>
              <a:rPr lang="en-US" dirty="0"/>
              <a:t>2</a:t>
            </a:r>
            <a:r>
              <a:rPr lang="en-US" dirty="0" smtClean="0"/>
              <a:t>: -500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43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Fixed bidding system</a:t>
            </a:r>
          </a:p>
          <a:p>
            <a:endParaRPr lang="en-US" dirty="0"/>
          </a:p>
          <a:p>
            <a:r>
              <a:rPr lang="en-US" dirty="0" smtClean="0"/>
              <a:t>Human inputs</a:t>
            </a:r>
          </a:p>
          <a:p>
            <a:endParaRPr lang="en-US" dirty="0"/>
          </a:p>
          <a:p>
            <a:r>
              <a:rPr lang="en-US" dirty="0" smtClean="0"/>
              <a:t>Obtain meanings by longest matchin</a:t>
            </a:r>
            <a:r>
              <a:rPr lang="en-US" dirty="0" smtClean="0"/>
              <a:t>g string</a:t>
            </a:r>
          </a:p>
          <a:p>
            <a:endParaRPr lang="en-US" dirty="0"/>
          </a:p>
          <a:p>
            <a:r>
              <a:rPr lang="en-US" dirty="0" smtClean="0"/>
              <a:t>Bid to convey information</a:t>
            </a:r>
            <a:endParaRPr lang="en-US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100608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t="55353" r="80454" b="11515"/>
          <a:stretch/>
        </p:blipFill>
        <p:spPr>
          <a:xfrm>
            <a:off x="4045528" y="793868"/>
            <a:ext cx="4516581" cy="53675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559638" y="932413"/>
            <a:ext cx="23791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1D: 3+ D, 11-21 HCP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80200" y="2222500"/>
            <a:ext cx="444500" cy="114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92700" y="3363334"/>
            <a:ext cx="444500" cy="114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446572" y="2219036"/>
            <a:ext cx="444500" cy="114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89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4447</TotalTime>
  <Words>2008</Words>
  <Application>Microsoft Macintosh PowerPoint</Application>
  <PresentationFormat>Widescreen</PresentationFormat>
  <Paragraphs>593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Calibri</vt:lpstr>
      <vt:lpstr>Cambria Math</vt:lpstr>
      <vt:lpstr>Century Gothic</vt:lpstr>
      <vt:lpstr>Mangal</vt:lpstr>
      <vt:lpstr>Symbol</vt:lpstr>
      <vt:lpstr>Times New Roman</vt:lpstr>
      <vt:lpstr>Wingdings 2</vt:lpstr>
      <vt:lpstr>新細明體</vt:lpstr>
      <vt:lpstr>Quotable</vt:lpstr>
      <vt:lpstr>To Play and Cooperate in Imperfect Information Game with Reinforcement Learning</vt:lpstr>
      <vt:lpstr>Project Scope</vt:lpstr>
      <vt:lpstr>Example</vt:lpstr>
      <vt:lpstr>Example</vt:lpstr>
      <vt:lpstr>Example</vt:lpstr>
      <vt:lpstr>Example</vt:lpstr>
      <vt:lpstr>Example</vt:lpstr>
      <vt:lpstr>Original Plan</vt:lpstr>
      <vt:lpstr>Example</vt:lpstr>
      <vt:lpstr>Difficulties</vt:lpstr>
      <vt:lpstr>Revised Plan</vt:lpstr>
      <vt:lpstr>Revised Plan</vt:lpstr>
      <vt:lpstr>Revised Plan</vt:lpstr>
      <vt:lpstr>Revised Plan</vt:lpstr>
      <vt:lpstr>Revised Plan</vt:lpstr>
      <vt:lpstr>Regret Minimization</vt:lpstr>
      <vt:lpstr>Regret</vt:lpstr>
      <vt:lpstr>Regret</vt:lpstr>
      <vt:lpstr>Regret</vt:lpstr>
      <vt:lpstr>Regret</vt:lpstr>
      <vt:lpstr>Regret</vt:lpstr>
      <vt:lpstr>Counterfactual Regret - R_i^T (I, a)</vt:lpstr>
      <vt:lpstr>Counterfactual Utility - u_i (π,I) </vt:lpstr>
      <vt:lpstr>Regret - Difficulty</vt:lpstr>
      <vt:lpstr>Regret - Adaptation</vt:lpstr>
      <vt:lpstr>Design Choices 1 - Bidding</vt:lpstr>
      <vt:lpstr>Design Choices 2 - Player</vt:lpstr>
      <vt:lpstr>Design Choices 3 - Deals</vt:lpstr>
      <vt:lpstr>Design Choices 4 – Learning Network</vt:lpstr>
      <vt:lpstr>PowerPoint Presentation</vt:lpstr>
      <vt:lpstr>Explanation – Line 13</vt:lpstr>
      <vt:lpstr>Explanation – Line 13</vt:lpstr>
      <vt:lpstr>Result - Quantitative</vt:lpstr>
      <vt:lpstr>Result - Qualitative</vt:lpstr>
      <vt:lpstr>Overbidding</vt:lpstr>
      <vt:lpstr>Result - Qualitative</vt:lpstr>
      <vt:lpstr>Result - Qualitative</vt:lpstr>
      <vt:lpstr>Reflection</vt:lpstr>
      <vt:lpstr>Monte Carlo Reinforcement Learning (MCRL)</vt:lpstr>
      <vt:lpstr>Monte Carlo Tree Search</vt:lpstr>
      <vt:lpstr>Use of RL neural network</vt:lpstr>
      <vt:lpstr>Policy Iteration</vt:lpstr>
      <vt:lpstr>Policy Iteration</vt:lpstr>
      <vt:lpstr>MCRL- Adaptation</vt:lpstr>
      <vt:lpstr>PowerPoint Presentation</vt:lpstr>
      <vt:lpstr>Exploration</vt:lpstr>
      <vt:lpstr>Result - Quantitative</vt:lpstr>
      <vt:lpstr>Result - Qualitative</vt:lpstr>
      <vt:lpstr>Result - Qualitative</vt:lpstr>
      <vt:lpstr>PowerPoint Presentation</vt:lpstr>
      <vt:lpstr>PowerPoint Presentation</vt:lpstr>
      <vt:lpstr>PowerPoint Presentation</vt:lpstr>
      <vt:lpstr>Reflection</vt:lpstr>
      <vt:lpstr>Reason For Failure</vt:lpstr>
      <vt:lpstr>Large State Space</vt:lpstr>
      <vt:lpstr>Low correlation between action and states</vt:lpstr>
      <vt:lpstr>Low correlation between states and results</vt:lpstr>
      <vt:lpstr>Low correlation between states and results</vt:lpstr>
      <vt:lpstr>Low correlation between states and results</vt:lpstr>
      <vt:lpstr>Low correlation between states and results</vt:lpstr>
      <vt:lpstr>Low correlation between states and results</vt:lpstr>
      <vt:lpstr>Reflection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Play and Cooperate in Imperfect Information Game with Machine Learning</dc:title>
  <dc:creator>Microsoft Office User</dc:creator>
  <cp:lastModifiedBy>Microsoft Office User</cp:lastModifiedBy>
  <cp:revision>157</cp:revision>
  <dcterms:created xsi:type="dcterms:W3CDTF">2018-08-25T00:06:17Z</dcterms:created>
  <dcterms:modified xsi:type="dcterms:W3CDTF">2019-04-09T04:50:20Z</dcterms:modified>
</cp:coreProperties>
</file>